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4"/>
    <p:sldMasterId id="2147483794" r:id="rId5"/>
    <p:sldMasterId id="2147483648" r:id="rId6"/>
    <p:sldMasterId id="2147483696" r:id="rId7"/>
    <p:sldMasterId id="2147483710" r:id="rId8"/>
  </p:sldMasterIdLst>
  <p:notesMasterIdLst>
    <p:notesMasterId r:id="rId42"/>
  </p:notesMasterIdLst>
  <p:handoutMasterIdLst>
    <p:handoutMasterId r:id="rId43"/>
  </p:handoutMasterIdLst>
  <p:sldIdLst>
    <p:sldId id="341" r:id="rId9"/>
    <p:sldId id="525" r:id="rId10"/>
    <p:sldId id="472" r:id="rId11"/>
    <p:sldId id="512" r:id="rId12"/>
    <p:sldId id="496" r:id="rId13"/>
    <p:sldId id="468" r:id="rId14"/>
    <p:sldId id="514" r:id="rId15"/>
    <p:sldId id="513" r:id="rId16"/>
    <p:sldId id="420" r:id="rId17"/>
    <p:sldId id="464" r:id="rId18"/>
    <p:sldId id="519" r:id="rId19"/>
    <p:sldId id="516" r:id="rId20"/>
    <p:sldId id="498" r:id="rId21"/>
    <p:sldId id="523" r:id="rId22"/>
    <p:sldId id="521" r:id="rId23"/>
    <p:sldId id="524" r:id="rId24"/>
    <p:sldId id="500" r:id="rId25"/>
    <p:sldId id="526" r:id="rId26"/>
    <p:sldId id="497" r:id="rId27"/>
    <p:sldId id="506" r:id="rId28"/>
    <p:sldId id="501" r:id="rId29"/>
    <p:sldId id="507" r:id="rId30"/>
    <p:sldId id="522" r:id="rId31"/>
    <p:sldId id="489" r:id="rId32"/>
    <p:sldId id="490" r:id="rId33"/>
    <p:sldId id="475" r:id="rId34"/>
    <p:sldId id="488" r:id="rId35"/>
    <p:sldId id="463" r:id="rId36"/>
    <p:sldId id="446" r:id="rId37"/>
    <p:sldId id="470" r:id="rId38"/>
    <p:sldId id="434" r:id="rId39"/>
    <p:sldId id="474" r:id="rId40"/>
    <p:sldId id="528" r:id="rId41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Jeff Jurgemeyer" initials="JJ" lastIdx="81" clrIdx="6">
    <p:extLst>
      <p:ext uri="{19B8F6BF-5375-455C-9EA6-DF929625EA0E}">
        <p15:presenceInfo xmlns:p15="http://schemas.microsoft.com/office/powerpoint/2012/main" userId="Jeff Jurgemeyer" providerId="None"/>
      </p:ext>
    </p:extLst>
  </p:cmAuthor>
  <p:cmAuthor id="1" name="Moynihan, Mandi" initials="MM" lastIdx="31" clrIdx="0">
    <p:extLst>
      <p:ext uri="{19B8F6BF-5375-455C-9EA6-DF929625EA0E}">
        <p15:presenceInfo xmlns:p15="http://schemas.microsoft.com/office/powerpoint/2012/main" userId="S::Mandi.Moynihan@usaa.com::98aaf5db-a83e-4606-a626-67e66c88c9a5" providerId="AD"/>
      </p:ext>
    </p:extLst>
  </p:cmAuthor>
  <p:cmAuthor id="8" name="Georgoulakis, Steve" initials="GS" lastIdx="16" clrIdx="7">
    <p:extLst>
      <p:ext uri="{19B8F6BF-5375-455C-9EA6-DF929625EA0E}">
        <p15:presenceInfo xmlns:p15="http://schemas.microsoft.com/office/powerpoint/2012/main" userId="S::Steve.Georgoulakis@usaa.com::deb307e2-0cdd-47d4-8b1e-054ab4cef447" providerId="AD"/>
      </p:ext>
    </p:extLst>
  </p:cmAuthor>
  <p:cmAuthor id="2" name="Karen Larochelle" initials="KL" lastIdx="12" clrIdx="1">
    <p:extLst>
      <p:ext uri="{19B8F6BF-5375-455C-9EA6-DF929625EA0E}">
        <p15:presenceInfo xmlns:p15="http://schemas.microsoft.com/office/powerpoint/2012/main" userId="Karen Larochelle" providerId="None"/>
      </p:ext>
    </p:extLst>
  </p:cmAuthor>
  <p:cmAuthor id="9" name="Abigail Champeau" initials="AC" lastIdx="2" clrIdx="8">
    <p:extLst>
      <p:ext uri="{19B8F6BF-5375-455C-9EA6-DF929625EA0E}">
        <p15:presenceInfo xmlns:p15="http://schemas.microsoft.com/office/powerpoint/2012/main" userId="S::Abigail.Champeau@tp-solutions.com::eddcd8ed-826b-46a5-8db7-d3ebb0864cde" providerId="AD"/>
      </p:ext>
    </p:extLst>
  </p:cmAuthor>
  <p:cmAuthor id="3" name="Casey-Macias, Catherine (CNE)" initials="CC(" lastIdx="3" clrIdx="2">
    <p:extLst>
      <p:ext uri="{19B8F6BF-5375-455C-9EA6-DF929625EA0E}">
        <p15:presenceInfo xmlns:p15="http://schemas.microsoft.com/office/powerpoint/2012/main" userId="S::Catherine.Casey-Macias@usaa.com::3d950b72-5456-4272-a83a-12fa3133bb18" providerId="AD"/>
      </p:ext>
    </p:extLst>
  </p:cmAuthor>
  <p:cmAuthor id="10" name="Bailey Schmidt" initials="BS" lastIdx="1" clrIdx="9">
    <p:extLst>
      <p:ext uri="{19B8F6BF-5375-455C-9EA6-DF929625EA0E}">
        <p15:presenceInfo xmlns:p15="http://schemas.microsoft.com/office/powerpoint/2012/main" userId="S::bailey.schmidt@tp-solutions.com::a85b9557-7c3c-427d-95dd-cf3072453901" providerId="AD"/>
      </p:ext>
    </p:extLst>
  </p:cmAuthor>
  <p:cmAuthor id="4" name="Alyssa Christian" initials="AC" lastIdx="11" clrIdx="3">
    <p:extLst>
      <p:ext uri="{19B8F6BF-5375-455C-9EA6-DF929625EA0E}">
        <p15:presenceInfo xmlns:p15="http://schemas.microsoft.com/office/powerpoint/2012/main" userId="Alyssa Christian" providerId="None"/>
      </p:ext>
    </p:extLst>
  </p:cmAuthor>
  <p:cmAuthor id="11" name="Mroszczyk, Robyn A Ms CIV HQDA DCS G-9" initials="MRAMCHDG" lastIdx="30" clrIdx="10">
    <p:extLst>
      <p:ext uri="{19B8F6BF-5375-455C-9EA6-DF929625EA0E}">
        <p15:presenceInfo xmlns:p15="http://schemas.microsoft.com/office/powerpoint/2012/main" userId="S-1-5-21-412667653-668731278-4213794525-1291401" providerId="AD"/>
      </p:ext>
    </p:extLst>
  </p:cmAuthor>
  <p:cmAuthor id="5" name="Kristen Sweet-McFarling" initials="KSM" lastIdx="39" clrIdx="4">
    <p:extLst>
      <p:ext uri="{19B8F6BF-5375-455C-9EA6-DF929625EA0E}">
        <p15:presenceInfo xmlns:p15="http://schemas.microsoft.com/office/powerpoint/2012/main" userId="S::Kristen.Sweet-McFarling@tp-solutions.com::27377008-fd82-4554-a615-a6ec09c51476" providerId="AD"/>
      </p:ext>
    </p:extLst>
  </p:cmAuthor>
  <p:cmAuthor id="6" name="Marc Miller" initials="MM" lastIdx="15" clrIdx="5">
    <p:extLst>
      <p:ext uri="{19B8F6BF-5375-455C-9EA6-DF929625EA0E}">
        <p15:presenceInfo xmlns:p15="http://schemas.microsoft.com/office/powerpoint/2012/main" userId="S::Marc.Miller@tp-solutions.com::d93a7ca0-21eb-4029-bd14-afbef8dc695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7DC"/>
    <a:srgbClr val="ECE1CA"/>
    <a:srgbClr val="23362A"/>
    <a:srgbClr val="977B3C"/>
    <a:srgbClr val="0E2E00"/>
    <a:srgbClr val="BE2327"/>
    <a:srgbClr val="F69836"/>
    <a:srgbClr val="059C4B"/>
    <a:srgbClr val="8CC341"/>
    <a:srgbClr val="FBD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0826EE-F4FF-4B25-89E7-FCE584F17F8D}" v="68" dt="2021-05-10T19:29:59.0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90024" autoAdjust="0"/>
  </p:normalViewPr>
  <p:slideViewPr>
    <p:cSldViewPr snapToGrid="0">
      <p:cViewPr varScale="1">
        <p:scale>
          <a:sx n="102" d="100"/>
          <a:sy n="102" d="100"/>
        </p:scale>
        <p:origin x="154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microsoft.com/office/2015/10/relationships/revisionInfo" Target="revisionInfo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viewProps" Target="view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CC6B6D1-FB7A-B941-BF41-7128C41958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92D26-ABDE-6B4B-88D5-54E9E051A81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80C2FF-7F52-9D46-9FEF-7D10243BB17B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D52443-6F3A-6246-B4C2-998FEDEDEE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33A08C-521E-5743-A9A8-EDD4523E82E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D34FC-12C0-C94B-92B9-903E13E09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5229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B2C76C-582D-524B-BFE1-27F98059DCFA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D7A9D3-4FD5-7346-98F4-B0A01A7CF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03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Stock image from PPT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830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 sources: </a:t>
            </a:r>
          </a:p>
          <a:p>
            <a:r>
              <a:rPr lang="en-US"/>
              <a:t>https://unsplash.com/photos/g2-pCfjz7Vc</a:t>
            </a:r>
          </a:p>
          <a:p>
            <a:r>
              <a:rPr lang="en-US"/>
              <a:t>https://www.pexels.com/photo/black-payment-terminal-2988232/ </a:t>
            </a:r>
          </a:p>
          <a:p>
            <a:r>
              <a:rPr lang="en-US"/>
              <a:t>http://clipart-library.com/clipart/credit-score-cliparts_10.htm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D7A9D3-4FD5-7346-98F4-B0A01A7CFF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3283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 source: https://www.dvidshub.net/image/560254/1-25th-soldier-makes-marriage-homecoming-priority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D7A9D3-4FD5-7346-98F4-B0A01A7CFF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200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677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https://www.dvidshub.net/image/4676029/1st-sfg-soldier-achieves-his-american-dream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6314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 source: Stock image from PPT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5261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 source: https://pixabay.com/photos/black-and-white-people-couple-happy-2590810/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D7A9D3-4FD5-7346-98F4-B0A01A7CFF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4231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 source: Stock photo from PPT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D7A9D3-4FD5-7346-98F4-B0A01A7CFF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200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 sources: Stock photos from PPT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D7A9D3-4FD5-7346-98F4-B0A01A7CFF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170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 source: https://www.dvidshub.net/image/5562050/love-story-land-morning-calm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1595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sources:</a:t>
            </a:r>
          </a:p>
          <a:p>
            <a:r>
              <a:rPr lang="en-US" dirty="0"/>
              <a:t>Stock images from PPT</a:t>
            </a:r>
          </a:p>
          <a:p>
            <a:r>
              <a:rPr lang="en-US" dirty="0"/>
              <a:t>https://www.pexels.com/photo/photo-of-couple-standing-on-wooden-planks-2403568/</a:t>
            </a:r>
          </a:p>
          <a:p>
            <a:r>
              <a:rPr lang="en-US" dirty="0"/>
              <a:t>https://www.dvidshub.net/image/6413012/san-francisco-nurse-reflects-her-participation-federal-covid-19-response-texas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022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 source: https://www.dvidshub.net/image/2387083/just-married-retired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D7A9D3-4FD5-7346-98F4-B0A01A7CFF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5442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sources:</a:t>
            </a:r>
          </a:p>
          <a:p>
            <a:r>
              <a:rPr lang="en-US" dirty="0"/>
              <a:t>https://www.pexels.com/photo/two-persons-wearing-silver-colored-rings-3585798/</a:t>
            </a:r>
          </a:p>
          <a:p>
            <a:r>
              <a:rPr lang="en-US" dirty="0"/>
              <a:t>https://unsplash.com/photos/wSBQFWF77lI</a:t>
            </a:r>
          </a:p>
          <a:p>
            <a:r>
              <a:rPr lang="en-US" dirty="0"/>
              <a:t>https://www.pexels.com/photo/woman-having-dental-check-up-3845682/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2535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5407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https://unsplash.com/photos/3n_x0JOnOlQ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D7A9D3-4FD5-7346-98F4-B0A01A7CFF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9017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 source: https://www.pexels.com/photo/photo-of-couple-standing-on-wooden-planks-2403568/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2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Image source: https://www.dvidshub.net/image/5518073/date-night-prague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2575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 source: https://www.dvidshub.net/image/4112370/officer-enlisted-couple-promoted-during-rare-same-day-ceremony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1106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sources: </a:t>
            </a:r>
          </a:p>
          <a:p>
            <a:r>
              <a:rPr lang="en-US" dirty="0"/>
              <a:t>https://www.pexels.com/photo/man-and-woman-s-hands-on-top-of-ball-bouquet-1730877/</a:t>
            </a:r>
          </a:p>
          <a:p>
            <a:r>
              <a:rPr lang="en-US" dirty="0"/>
              <a:t>https://unsplash.com/photos/e0QVpFvn_fE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8947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sources: </a:t>
            </a:r>
          </a:p>
          <a:p>
            <a:r>
              <a:rPr lang="en-US" dirty="0"/>
              <a:t>https://www.pexels.com/photo/photo-of-a-couple-looking-at-each-other-2219276/</a:t>
            </a:r>
          </a:p>
          <a:p>
            <a:r>
              <a:rPr lang="en-US" dirty="0"/>
              <a:t>https://unsplash.com/photos/DUK7XiBpGSY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3618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https://www.dvidshub.net/image/2518462/strong-bonds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4540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sources: </a:t>
            </a:r>
          </a:p>
          <a:p>
            <a:r>
              <a:rPr lang="en-US" dirty="0"/>
              <a:t>https://www.dvidshub.net/image/2247799/lithuania-based-sky-soldiers-convoy-home</a:t>
            </a:r>
          </a:p>
          <a:p>
            <a:r>
              <a:rPr lang="en-US" dirty="0"/>
              <a:t>https://unsplash.com/photos/a1Fmxesw31g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42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 source: https://www.pexels.com/photo/happy-young-multiracial-couple-taking-on-sofa-at-home-4049517/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243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sources: </a:t>
            </a:r>
          </a:p>
          <a:p>
            <a:r>
              <a:rPr lang="en-US" dirty="0"/>
              <a:t>https://unsplash.com/photos/8WODX7nO2JE</a:t>
            </a:r>
          </a:p>
          <a:p>
            <a:r>
              <a:rPr lang="en-US" dirty="0"/>
              <a:t>https://unsplash.com/photos/9UDwXxaPxZc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5394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https://www.dvidshub.net/image/486654/veterans-day-brings-cavalry-soldiers-together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622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 sources: </a:t>
            </a:r>
          </a:p>
          <a:p>
            <a:r>
              <a:rPr lang="en-US"/>
              <a:t>https://www.pexels.com/photo/newlywed-facing-each-other-under-white-textile-1532657/</a:t>
            </a:r>
          </a:p>
          <a:p>
            <a:r>
              <a:rPr lang="en-US"/>
              <a:t>https://unsplash.com/photos/deU5g94iAy0</a:t>
            </a:r>
          </a:p>
          <a:p>
            <a:endParaRPr lang="en-US"/>
          </a:p>
          <a:p>
            <a:r>
              <a:rPr lang="en-US"/>
              <a:t>Alternate image option:</a:t>
            </a:r>
          </a:p>
          <a:p>
            <a:r>
              <a:rPr lang="en-US"/>
              <a:t>https://unsplash.com/photos/1q0r2uvFYIs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D7A9D3-4FD5-7346-98F4-B0A01A7CFF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010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775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https://www.pexels.com/photo/couple-in-restaurant-3395282/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D7A9D3-4FD5-7346-98F4-B0A01A7CFF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8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Image source: https://www.dvidshub.net/news/392342/3-year-old-home-deployed-couple-withstands-challenges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D7A9D3-4FD5-7346-98F4-B0A01A7CFF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132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 source: https://www.dvidshub.net/image/786422/army-reserve-civil-affairs-soldier-pushes-himself-through-ranger-school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096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 source: Stock image from PPT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293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tiff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image" Target="../media/image67.tiff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71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image" Target="../media/image73.tiff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tiff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77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image" Target="../media/image79.tiff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2" Type="http://schemas.openxmlformats.org/officeDocument/2006/relationships/image" Target="../media/image82.tiff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2" Type="http://schemas.openxmlformats.org/officeDocument/2006/relationships/image" Target="../media/image84.tiff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 with SFF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3894121-0B11-A113-4F91-2FA0DC62D8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98570" y="6031683"/>
            <a:ext cx="1957708" cy="75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61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9" name="Picture 8" descr="A person wearing a helmet&#10;&#10;Description automatically generated">
            <a:extLst>
              <a:ext uri="{FF2B5EF4-FFF2-40B4-BE49-F238E27FC236}">
                <a16:creationId xmlns:a16="http://schemas.microsoft.com/office/drawing/2014/main" id="{D49F8378-FACC-494C-938C-C92DA905BE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867678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59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10" name="Picture 9" descr="A person standing in front of a tree&#10;&#10;Description automatically generated">
            <a:extLst>
              <a:ext uri="{FF2B5EF4-FFF2-40B4-BE49-F238E27FC236}">
                <a16:creationId xmlns:a16="http://schemas.microsoft.com/office/drawing/2014/main" id="{B89774C5-61BB-1048-9F09-9FD0B6DD80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67678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35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11" name="Picture 10" descr="A picture containing person, indoor, sitting, person&#10;&#10;Description automatically generated">
            <a:extLst>
              <a:ext uri="{FF2B5EF4-FFF2-40B4-BE49-F238E27FC236}">
                <a16:creationId xmlns:a16="http://schemas.microsoft.com/office/drawing/2014/main" id="{2FF44C66-2EE4-1440-A971-C0FF7E1E8C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867678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657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10" name="Picture 9" descr="A picture containing person, object, holding, umbrella&#10;&#10;Description automatically generated">
            <a:extLst>
              <a:ext uri="{FF2B5EF4-FFF2-40B4-BE49-F238E27FC236}">
                <a16:creationId xmlns:a16="http://schemas.microsoft.com/office/drawing/2014/main" id="{149A9E01-18A5-A348-8459-5CBF300C70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867678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67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11" name="Picture 10" descr="Two people looking at a computer&#10;&#10;Description automatically generated">
            <a:extLst>
              <a:ext uri="{FF2B5EF4-FFF2-40B4-BE49-F238E27FC236}">
                <a16:creationId xmlns:a16="http://schemas.microsoft.com/office/drawing/2014/main" id="{36440F8E-2621-6448-9DB4-63E3676ACA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4978"/>
            <a:ext cx="5894660" cy="327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86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9" name="Picture 8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033E1270-0D69-0446-8D6E-18BBF87138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6971"/>
            <a:ext cx="5900882" cy="327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466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9" name="Picture 8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835C9710-D573-A84F-B108-318309B0C5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98" y="0"/>
            <a:ext cx="5850980" cy="324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3987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4"/>
          <p:cNvSpPr/>
          <p:nvPr userDrawn="1"/>
        </p:nvSpPr>
        <p:spPr>
          <a:xfrm>
            <a:off x="0" y="-5316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62756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close up of a flag&#10;&#10;Description automatically generated">
            <a:extLst>
              <a:ext uri="{FF2B5EF4-FFF2-40B4-BE49-F238E27FC236}">
                <a16:creationId xmlns:a16="http://schemas.microsoft.com/office/drawing/2014/main" id="{3955700C-B321-594B-A35D-63CB53A66D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99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picture containing umbrella&#10;&#10;Description automatically generated">
            <a:extLst>
              <a:ext uri="{FF2B5EF4-FFF2-40B4-BE49-F238E27FC236}">
                <a16:creationId xmlns:a16="http://schemas.microsoft.com/office/drawing/2014/main" id="{E3E78B84-6554-A543-A0D3-8A3AD57233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07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3CC08B-C694-EA45-B836-AA31F371ED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52796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586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picture containing outdoor, vehicle, person, sitting&#10;&#10;Description automatically generated">
            <a:extLst>
              <a:ext uri="{FF2B5EF4-FFF2-40B4-BE49-F238E27FC236}">
                <a16:creationId xmlns:a16="http://schemas.microsoft.com/office/drawing/2014/main" id="{A1618E76-3C5D-6144-B253-6FA8513DE7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63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picture containing baseball, person, person, grass&#10;&#10;Description automatically generated">
            <a:extLst>
              <a:ext uri="{FF2B5EF4-FFF2-40B4-BE49-F238E27FC236}">
                <a16:creationId xmlns:a16="http://schemas.microsoft.com/office/drawing/2014/main" id="{C2997BD8-2443-B74D-97E1-E47E0D2C52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218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person looking towards the camera&#10;&#10;Description automatically generated">
            <a:extLst>
              <a:ext uri="{FF2B5EF4-FFF2-40B4-BE49-F238E27FC236}">
                <a16:creationId xmlns:a16="http://schemas.microsoft.com/office/drawing/2014/main" id="{991B0B99-18E2-B442-9C49-A35D5E7E48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155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person in a military uniform&#10;&#10;Description automatically generated">
            <a:extLst>
              <a:ext uri="{FF2B5EF4-FFF2-40B4-BE49-F238E27FC236}">
                <a16:creationId xmlns:a16="http://schemas.microsoft.com/office/drawing/2014/main" id="{A07F1997-83E5-AE44-B6D1-7399ABDFD7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6906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picture containing person, indoor, person, looking&#10;&#10;Description automatically generated">
            <a:extLst>
              <a:ext uri="{FF2B5EF4-FFF2-40B4-BE49-F238E27FC236}">
                <a16:creationId xmlns:a16="http://schemas.microsoft.com/office/drawing/2014/main" id="{362AB058-5238-A146-B449-FC0C419511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418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67D7DB-751F-2540-8F66-58CBF4C673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565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picture containing person, computer, sitting, computer&#10;&#10;Description automatically generated">
            <a:extLst>
              <a:ext uri="{FF2B5EF4-FFF2-40B4-BE49-F238E27FC236}">
                <a16:creationId xmlns:a16="http://schemas.microsoft.com/office/drawing/2014/main" id="{ED03B4CF-6967-2A42-9B7B-0E9B325F73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3707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EDE967-86D1-7D4C-B84A-8C7F2C063F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815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picture containing person, person, looking, standing&#10;&#10;Description automatically generated">
            <a:extLst>
              <a:ext uri="{FF2B5EF4-FFF2-40B4-BE49-F238E27FC236}">
                <a16:creationId xmlns:a16="http://schemas.microsoft.com/office/drawing/2014/main" id="{E3123C12-356D-1F4D-952F-25E27D16A4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530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.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411CD5-F90D-BB48-86E8-BDBDA65F40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124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.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502" y="1113925"/>
            <a:ext cx="6347298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47353" y="2639012"/>
            <a:ext cx="7806447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3CC08B-C694-EA45-B836-AA31F371ED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52796" cy="32572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687C1F-9B40-2542-8C54-8FDCB47FE5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5854700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40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.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52B9B8-BCDC-CE4B-835A-9B137B2749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508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6D7B7D-B48F-BD4F-8A22-65DBD00461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996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ED63C5F1-B1AD-FC46-85EE-A571D7712C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143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3F73B26F-EA46-C043-B7A3-B6EBDC7948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7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person wearing a uniform&#10;&#10;Description automatically generated">
            <a:extLst>
              <a:ext uri="{FF2B5EF4-FFF2-40B4-BE49-F238E27FC236}">
                <a16:creationId xmlns:a16="http://schemas.microsoft.com/office/drawing/2014/main" id="{9888F0B4-6648-7344-BCB7-1EDB0BD001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134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person wearing a uniform&#10;&#10;Description automatically generated">
            <a:extLst>
              <a:ext uri="{FF2B5EF4-FFF2-40B4-BE49-F238E27FC236}">
                <a16:creationId xmlns:a16="http://schemas.microsoft.com/office/drawing/2014/main" id="{10421F12-CED9-4D4D-AE1E-0023978398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5303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person wearing a hat&#10;&#10;Description automatically generated">
            <a:extLst>
              <a:ext uri="{FF2B5EF4-FFF2-40B4-BE49-F238E27FC236}">
                <a16:creationId xmlns:a16="http://schemas.microsoft.com/office/drawing/2014/main" id="{1C8A56AD-440F-5441-A871-04139998B6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7498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picture containing person, person, person, people&#10;&#10;Description automatically generated">
            <a:extLst>
              <a:ext uri="{FF2B5EF4-FFF2-40B4-BE49-F238E27FC236}">
                <a16:creationId xmlns:a16="http://schemas.microsoft.com/office/drawing/2014/main" id="{62CDE9B8-D170-434D-947F-EA7CFFBA1C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5483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7C8EB10D-C79F-3D45-A408-11FFD05143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173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group of people in uniform&#10;&#10;Description automatically generated">
            <a:extLst>
              <a:ext uri="{FF2B5EF4-FFF2-40B4-BE49-F238E27FC236}">
                <a16:creationId xmlns:a16="http://schemas.microsoft.com/office/drawing/2014/main" id="{93FC1D39-CD47-A84A-91A1-A644A77B6F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402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F47BA3-DE7B-A247-A176-5A39BA4795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32A308-1980-2745-BECF-2985D44D9F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1612"/>
            <a:ext cx="5851211" cy="3273286"/>
          </a:xfrm>
          <a:prstGeom prst="rect">
            <a:avLst/>
          </a:prstGeom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24BA6D05-8634-654C-B63F-68C05C725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6" y="1113925"/>
            <a:ext cx="6418634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FB5E14C-8B23-7143-BE4F-316C5B9309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928" y="2639012"/>
            <a:ext cx="783887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73105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picture containing person, person, holding, wearing&#10;&#10;Description automatically generated">
            <a:extLst>
              <a:ext uri="{FF2B5EF4-FFF2-40B4-BE49-F238E27FC236}">
                <a16:creationId xmlns:a16="http://schemas.microsoft.com/office/drawing/2014/main" id="{D24C4992-2D6C-504E-9AFD-C20D279D8B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2812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29D702-2C73-4F49-9234-DCC2E91C5A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304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4887CD-C68B-DA4C-A122-E645173D14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23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picture containing vehicle, outdoor, transport, person&#10;&#10;Description automatically generated">
            <a:extLst>
              <a:ext uri="{FF2B5EF4-FFF2-40B4-BE49-F238E27FC236}">
                <a16:creationId xmlns:a16="http://schemas.microsoft.com/office/drawing/2014/main" id="{EB14D207-0606-BB4A-81B9-231F6E07C7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799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C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89738918-E23E-0541-84C6-8842D94C0B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426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D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person in a military uniform&#10;&#10;Description automatically generated">
            <a:extLst>
              <a:ext uri="{FF2B5EF4-FFF2-40B4-BE49-F238E27FC236}">
                <a16:creationId xmlns:a16="http://schemas.microsoft.com/office/drawing/2014/main" id="{00106DF1-643A-8A49-A193-D87A636069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607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E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1B744E-60ED-C74C-B95A-02548B60C9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1697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F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409A34-D246-144A-AA70-F69A3F0C98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29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G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F3BEF0-5F8A-F847-ADBD-EC6027D304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1512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H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644870-6B3A-5F40-813F-5FEAA978E26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10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8F1D3B-C530-814B-BF5B-8C34651AAD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590800" cy="3352800"/>
          </a:xfrm>
          <a:prstGeom prst="rect">
            <a:avLst/>
          </a:prstGeom>
        </p:spPr>
      </p:pic>
      <p:sp>
        <p:nvSpPr>
          <p:cNvPr id="15" name="Title 6">
            <a:extLst>
              <a:ext uri="{FF2B5EF4-FFF2-40B4-BE49-F238E27FC236}">
                <a16:creationId xmlns:a16="http://schemas.microsoft.com/office/drawing/2014/main" id="{F4633B24-102C-1146-81A4-F9E504477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BFA22E03-B583-2E4A-AE0F-97B45F8754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109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B8BE1A-00F8-FC43-ADF5-949903DA0A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481B03-C882-C045-85F4-95459C0831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5851210" cy="3268832"/>
          </a:xfrm>
          <a:prstGeom prst="rect">
            <a:avLst/>
          </a:prstGeom>
        </p:spPr>
      </p:pic>
      <p:sp>
        <p:nvSpPr>
          <p:cNvPr id="5" name="Title 6">
            <a:extLst>
              <a:ext uri="{FF2B5EF4-FFF2-40B4-BE49-F238E27FC236}">
                <a16:creationId xmlns:a16="http://schemas.microsoft.com/office/drawing/2014/main" id="{B43B74F9-7490-494B-ABCE-D8F8B6750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6" y="1113925"/>
            <a:ext cx="6418634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7A35724-8D4A-E34E-9E8F-7A6C621828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928" y="2639012"/>
            <a:ext cx="783887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79889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I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30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8778" y="-34516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7497A6-F663-5844-B8E8-7DDB7B978D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C300E0E1-2E69-5342-87A0-E5C44CA8F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34349C9-2FB1-4D4C-84F0-0CE504B47C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1832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384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J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/>
          <p:nvPr userDrawn="1"/>
        </p:nvSpPr>
        <p:spPr>
          <a:xfrm>
            <a:off x="-14094" y="-2920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A1F750-F3EF-2F46-ACA2-DD4BFDB11B3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DAFB5A97-DACD-6441-9958-E3AD47AC5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D0D48C3-F254-BB43-AB72-C361BBE173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57071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K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A368A1-C93E-5D42-9FCE-2B907E9D299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A7BA28-4EB4-484F-9302-F642198ECD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21582" cy="33060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DE3B30-CC20-A44B-A94D-A0F5295586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81400"/>
            <a:ext cx="2590800" cy="3276600"/>
          </a:xfrm>
          <a:prstGeom prst="rect">
            <a:avLst/>
          </a:prstGeom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8D7DCD03-84DB-DB47-805B-815824967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77DE3416-111A-A94C-B0DA-436EA4C816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59612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L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/>
          <p:nvPr userDrawn="1"/>
        </p:nvSpPr>
        <p:spPr>
          <a:xfrm rot="10800000" flipH="1">
            <a:off x="-19106" y="3551964"/>
            <a:ext cx="2620066" cy="3321984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A2920A-4537-B244-8106-B93F0B4E43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73" y="0"/>
            <a:ext cx="2590800" cy="32512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71E0D68A-913A-3149-8069-77C36D0E4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D190CD3-3751-744C-AEA9-7430E4D147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92693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M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920F2F-6613-4C44-91A5-C2CDFA3D47E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5E30B62D-A01A-314B-BBCC-818A41A50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2BB2199-11E7-2C43-8C26-9A4B80CCC0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551AA6-6B97-5347-9B5C-0B850C2819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00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N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A368A1-C93E-5D42-9FCE-2B907E9D299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0913A3-A8FA-5445-AB7E-3220CEC781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589028" cy="68728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56C0F8-7C26-2E4E-B7C6-392CD85BD7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72" y="0"/>
            <a:ext cx="2590800" cy="32639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54E4D544-0213-6F41-B456-24AE227AB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C84A7EB-F5FB-7B46-8089-76A264F69E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5451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O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920F2F-6613-4C44-91A5-C2CDFA3D47E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D013F83-4902-CB45-BDE6-93E9FF64E1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73" y="0"/>
            <a:ext cx="2590800" cy="3276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1B1FB5-2868-8B4F-B95B-30CD0A4955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51964"/>
            <a:ext cx="2631864" cy="3306036"/>
          </a:xfrm>
          <a:prstGeom prst="rect">
            <a:avLst/>
          </a:prstGeom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54944ECE-ED14-F941-AB8B-194FD5F22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4E0EA91-4A9C-CD41-978F-8B45F6054B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15607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/>
          <p:nvPr userDrawn="1"/>
        </p:nvSpPr>
        <p:spPr>
          <a:xfrm>
            <a:off x="-14094" y="-2920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CE698E-67CD-4D46-AF4C-A5F4AFB3135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768FED3F-4865-8B47-B060-0B9B69C79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6C4FB2F8-2FCD-3044-A34F-B989DE8E45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47937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Q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910E00-391C-7B45-95DE-85FB0BE5270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10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0147B0-DF39-5047-BFED-D9E14B6050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590800" cy="3492500"/>
          </a:xfrm>
          <a:prstGeom prst="rect">
            <a:avLst/>
          </a:prstGeom>
        </p:spPr>
      </p:pic>
      <p:sp>
        <p:nvSpPr>
          <p:cNvPr id="11" name="Title 6">
            <a:extLst>
              <a:ext uri="{FF2B5EF4-FFF2-40B4-BE49-F238E27FC236}">
                <a16:creationId xmlns:a16="http://schemas.microsoft.com/office/drawing/2014/main" id="{4AB019CD-BCA9-1041-B347-CDF5C595D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02AE0F3-9D8F-4848-8E38-B405E3E2BA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50176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R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E4A92AEC-A954-6F44-8E47-F05912BA7E0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11900"/>
            <a:ext cx="2743200" cy="365125"/>
          </a:xfr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64BE20-63D5-D24A-9BE8-76B261FB8C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289300" cy="3492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35895B-E552-7148-ACAA-335A71A9B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51964"/>
            <a:ext cx="2605156" cy="3306036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97E97E7-FD85-7644-AACC-14C39C821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9D7C91A-FB91-F747-A2ED-05060B76B6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7316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B8BE1A-00F8-FC43-ADF5-949903DA0A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ED70DC-AAB6-8A4F-87ED-3DE0D00086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851209" cy="3268832"/>
          </a:xfrm>
          <a:prstGeom prst="rect">
            <a:avLst/>
          </a:prstGeom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7DD4422E-1504-8341-9F9F-659A3E704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6" y="1113925"/>
            <a:ext cx="6418634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7C23243-A560-1949-BD92-B193F44605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928" y="2639012"/>
            <a:ext cx="783887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57463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S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24F8D0-E52A-2B49-AE72-F20FD881D8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79" y="3564709"/>
            <a:ext cx="4546600" cy="34036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A1F750-F3EF-2F46-ACA2-DD4BFDB11B3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3CF2C0-5228-C64B-875C-C1A036DE8C5B}"/>
              </a:ext>
            </a:extLst>
          </p:cNvPr>
          <p:cNvSpPr/>
          <p:nvPr userDrawn="1"/>
        </p:nvSpPr>
        <p:spPr>
          <a:xfrm>
            <a:off x="0" y="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2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0529BCF5-21D2-F34E-8EF5-28BFCF9BE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BD75F99-5C70-D04B-B6E7-8CB05AFE97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17967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T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/>
          <p:nvPr userDrawn="1"/>
        </p:nvSpPr>
        <p:spPr>
          <a:xfrm rot="10800000" flipH="1">
            <a:off x="-19106" y="3551964"/>
            <a:ext cx="2620066" cy="3321984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E3D809-E123-0C42-A510-A0F9B7D173D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1749C2-4361-6D49-9247-7E2DA3521D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565400" cy="31242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CAD14678-2B84-BD40-BA95-B3C7F5129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04F60B5-175F-C04C-89F8-B0EEB97DCE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42735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U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08BFC019-E7C9-8643-B58B-E2254E7BE5A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11900"/>
            <a:ext cx="2743200" cy="365125"/>
          </a:xfr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4021E4-3060-2244-9CFE-0931EF82F9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20066" cy="32983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5CFDA1-0CA7-6745-9E16-AAA203D9E9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32840"/>
            <a:ext cx="2620066" cy="3325160"/>
          </a:xfrm>
          <a:prstGeom prst="rect">
            <a:avLst/>
          </a:prstGeom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B6E47901-3783-8F42-AEA2-A68C134AC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235BE14-3B64-B84A-B2FF-8F208D6E23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96018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V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666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FFB5F7-89B9-2B4E-BAE0-2542205F2C0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28CE8BF-A051-0B46-BD76-4F31FE402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B58832D-561D-6C4C-A2BE-F0771C75D8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05227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Beige with Green and T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644870-6B3A-5F40-813F-5FEAA978E26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977B3C"/>
                </a:solidFill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CEE7F8-4209-6C4B-AC9E-9CCBB3778A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106" y="0"/>
            <a:ext cx="2578100" cy="3251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18CF75-60A3-064F-8AC1-B710F36EB1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94100"/>
            <a:ext cx="2578100" cy="32639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095D281-C275-2C4D-A5A7-C31D3DC12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A472E2F-15ED-644F-81AB-F42E825C40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977B3C"/>
                </a:solidFill>
              </a:defRPr>
            </a:lvl1pPr>
            <a:lvl2pPr>
              <a:defRPr sz="2000" b="1">
                <a:solidFill>
                  <a:srgbClr val="977B3C"/>
                </a:solidFill>
              </a:defRPr>
            </a:lvl2pPr>
            <a:lvl3pPr>
              <a:defRPr sz="1800" b="1">
                <a:solidFill>
                  <a:srgbClr val="977B3C"/>
                </a:solidFill>
              </a:defRPr>
            </a:lvl3pPr>
            <a:lvl4pPr>
              <a:defRPr sz="1600" b="1">
                <a:solidFill>
                  <a:srgbClr val="977B3C"/>
                </a:solidFill>
              </a:defRPr>
            </a:lvl4pPr>
            <a:lvl5pPr>
              <a:defRPr sz="1600" b="1">
                <a:solidFill>
                  <a:srgbClr val="977B3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35704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7497A6-F663-5844-B8E8-7DDB7B978D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977B3C"/>
                </a:solidFill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40CB0C-99BD-D246-84C2-0EC859EDD1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9943188" cy="2295940"/>
          </a:xfrm>
          <a:prstGeom prst="rect">
            <a:avLst/>
          </a:prstGeom>
        </p:spPr>
      </p:pic>
      <p:pic>
        <p:nvPicPr>
          <p:cNvPr id="4" name="Picture 23">
            <a:extLst>
              <a:ext uri="{FF2B5EF4-FFF2-40B4-BE49-F238E27FC236}">
                <a16:creationId xmlns:a16="http://schemas.microsoft.com/office/drawing/2014/main" id="{162D973D-74FA-DB49-B72A-457B9030CA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309" y="611674"/>
            <a:ext cx="1147777" cy="111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34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8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B8BE1A-00F8-FC43-ADF5-949903DA0A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BF3594-3F03-C445-BFDA-5E05318F95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92800" cy="3289300"/>
          </a:xfrm>
          <a:prstGeom prst="rect">
            <a:avLst/>
          </a:prstGeom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D638381F-1103-F64E-B7CD-D3DD7173D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6" y="1113925"/>
            <a:ext cx="6418634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6EFB415-EB58-AF45-9160-ABBD1547F5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928" y="2639012"/>
            <a:ext cx="783887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608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9860D4DE-FDDE-F041-ADE2-80DF5D3DC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6" y="1113925"/>
            <a:ext cx="6418634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0BF7A7B-358A-854E-A2B2-8BEA972D81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928" y="2639012"/>
            <a:ext cx="783887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3C5D2566-4D47-5C4F-BB62-071BB80CB59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859981" y="6334919"/>
            <a:ext cx="2493818" cy="365125"/>
          </a:xfrm>
        </p:spPr>
        <p:txBody>
          <a:bodyPr/>
          <a:lstStyle>
            <a:lvl1pPr>
              <a:defRPr/>
            </a:lvl1pPr>
          </a:lstStyle>
          <a:p>
            <a:fld id="{FC2A2D25-6603-7440-94E1-D7F28E00B596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10" name="Picture 9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5EAAF87A-AC3E-114A-8540-741EE37DC2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5875723" cy="326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03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10" name="Picture 9" descr="A person using a computer&#10;&#10;Description automatically generated">
            <a:extLst>
              <a:ext uri="{FF2B5EF4-FFF2-40B4-BE49-F238E27FC236}">
                <a16:creationId xmlns:a16="http://schemas.microsoft.com/office/drawing/2014/main" id="{DA4EC931-F57B-7740-83E6-FC44BC18A3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867678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41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9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37.xml"/><Relationship Id="rId34" Type="http://schemas.openxmlformats.org/officeDocument/2006/relationships/slideLayout" Target="../slideLayouts/slideLayout50.xml"/><Relationship Id="rId42" Type="http://schemas.openxmlformats.org/officeDocument/2006/relationships/slideLayout" Target="../slideLayouts/slideLayout58.xml"/><Relationship Id="rId47" Type="http://schemas.openxmlformats.org/officeDocument/2006/relationships/slideLayout" Target="../slideLayouts/slideLayout63.xml"/><Relationship Id="rId50" Type="http://schemas.openxmlformats.org/officeDocument/2006/relationships/image" Target="../media/image20.tiff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32" Type="http://schemas.openxmlformats.org/officeDocument/2006/relationships/slideLayout" Target="../slideLayouts/slideLayout48.xml"/><Relationship Id="rId37" Type="http://schemas.openxmlformats.org/officeDocument/2006/relationships/slideLayout" Target="../slideLayouts/slideLayout53.xml"/><Relationship Id="rId40" Type="http://schemas.openxmlformats.org/officeDocument/2006/relationships/slideLayout" Target="../slideLayouts/slideLayout56.xml"/><Relationship Id="rId45" Type="http://schemas.openxmlformats.org/officeDocument/2006/relationships/slideLayout" Target="../slideLayouts/slideLayout61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36" Type="http://schemas.openxmlformats.org/officeDocument/2006/relationships/slideLayout" Target="../slideLayouts/slideLayout52.xml"/><Relationship Id="rId49" Type="http://schemas.openxmlformats.org/officeDocument/2006/relationships/image" Target="../media/image19.png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31" Type="http://schemas.openxmlformats.org/officeDocument/2006/relationships/slideLayout" Target="../slideLayouts/slideLayout47.xml"/><Relationship Id="rId44" Type="http://schemas.openxmlformats.org/officeDocument/2006/relationships/slideLayout" Target="../slideLayouts/slideLayout60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46.xml"/><Relationship Id="rId35" Type="http://schemas.openxmlformats.org/officeDocument/2006/relationships/slideLayout" Target="../slideLayouts/slideLayout51.xml"/><Relationship Id="rId43" Type="http://schemas.openxmlformats.org/officeDocument/2006/relationships/slideLayout" Target="../slideLayouts/slideLayout59.xml"/><Relationship Id="rId48" Type="http://schemas.openxmlformats.org/officeDocument/2006/relationships/theme" Target="../theme/theme3.xml"/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33" Type="http://schemas.openxmlformats.org/officeDocument/2006/relationships/slideLayout" Target="../slideLayouts/slideLayout49.xml"/><Relationship Id="rId38" Type="http://schemas.openxmlformats.org/officeDocument/2006/relationships/slideLayout" Target="../slideLayouts/slideLayout54.xml"/><Relationship Id="rId4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36.xml"/><Relationship Id="rId41" Type="http://schemas.openxmlformats.org/officeDocument/2006/relationships/slideLayout" Target="../slideLayouts/slideLayout57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0.tiff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8454FBC5-A556-FF40-8D65-2676E1395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9600" y="2766218"/>
            <a:ext cx="429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9C0B83-341E-4B41-947F-AB1955EF7F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2192002" cy="6858001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A636B4-666E-C841-B51C-9A3C086119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4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3362A"/>
                </a:solidFill>
              </a:defRPr>
            </a:lvl1pPr>
          </a:lstStyle>
          <a:p>
            <a:fld id="{C29BC6FD-FD3B-9C49-A869-45CEBB1676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Placeholder 7">
            <a:extLst>
              <a:ext uri="{FF2B5EF4-FFF2-40B4-BE49-F238E27FC236}">
                <a16:creationId xmlns:a16="http://schemas.microsoft.com/office/drawing/2014/main" id="{ACA3E35D-DB08-7A4B-87AE-0BF0D11A941E}"/>
              </a:ext>
            </a:extLst>
          </p:cNvPr>
          <p:cNvSpPr txBox="1">
            <a:spLocks/>
          </p:cNvSpPr>
          <p:nvPr userDrawn="1"/>
        </p:nvSpPr>
        <p:spPr>
          <a:xfrm>
            <a:off x="7842000" y="2918618"/>
            <a:ext cx="429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3362A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Marriage</a:t>
            </a:r>
          </a:p>
        </p:txBody>
      </p:sp>
    </p:spTree>
    <p:extLst>
      <p:ext uri="{BB962C8B-B14F-4D97-AF65-F5344CB8AC3E}">
        <p14:creationId xmlns:p14="http://schemas.microsoft.com/office/powerpoint/2010/main" val="396121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23362A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FF01B88F-B386-F842-B247-EA729FC42FF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336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E96292-2E05-754F-B876-B954BF1D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59981" y="6334919"/>
            <a:ext cx="24938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ECE1CA"/>
                </a:solidFill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8" name="Triángulo 7">
            <a:extLst>
              <a:ext uri="{FF2B5EF4-FFF2-40B4-BE49-F238E27FC236}">
                <a16:creationId xmlns:a16="http://schemas.microsoft.com/office/drawing/2014/main" id="{5CED3814-6704-FA4F-9357-F75F9248568A}"/>
              </a:ext>
            </a:extLst>
          </p:cNvPr>
          <p:cNvSpPr/>
          <p:nvPr userDrawn="1"/>
        </p:nvSpPr>
        <p:spPr>
          <a:xfrm rot="5400000">
            <a:off x="-1223916" y="2220362"/>
            <a:ext cx="4834555" cy="2417275"/>
          </a:xfrm>
          <a:prstGeom prst="triangle">
            <a:avLst>
              <a:gd name="adj" fmla="val 50187"/>
            </a:avLst>
          </a:prstGeom>
          <a:solidFill>
            <a:srgbClr val="EDE7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40D301-EBC4-7749-B590-BBAC7369A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B902BF-8AE3-AC49-AE9B-5CD5AE8C0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2372" y="1825625"/>
            <a:ext cx="1019142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5219E9-3668-5943-93AB-60B12A65BDF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82" y="2844412"/>
            <a:ext cx="1244717" cy="121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33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777" r:id="rId8"/>
    <p:sldLayoutId id="2147483778" r:id="rId9"/>
    <p:sldLayoutId id="2147483780" r:id="rId10"/>
    <p:sldLayoutId id="2147483783" r:id="rId11"/>
    <p:sldLayoutId id="2147483781" r:id="rId12"/>
    <p:sldLayoutId id="2147483782" r:id="rId13"/>
    <p:sldLayoutId id="2147483784" r:id="rId14"/>
    <p:sldLayoutId id="2147483785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ECE1CA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i="0" kern="1200">
          <a:solidFill>
            <a:srgbClr val="ECE1CA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Tipo de letra del sistema normal"/>
        <a:buChar char="—"/>
        <a:defRPr sz="2000" b="1" i="0" kern="1200">
          <a:solidFill>
            <a:srgbClr val="ECE1CA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b="1" i="0" kern="1200">
          <a:solidFill>
            <a:srgbClr val="ECE1CA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ECE1CA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ECE1CA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38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E96292-2E05-754F-B876-B954BF1D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3362A"/>
                </a:solidFill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r>
              <a:rPr lang="es-MX"/>
              <a:t> </a:t>
            </a: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D2505E1-5EEF-0943-A8DC-0D4E4271A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3DF7D6-350A-F540-8CC9-C2C163709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1376" y="1825625"/>
            <a:ext cx="1022242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380A66-CE1F-2F43-B85D-D42178DCF90B}"/>
              </a:ext>
            </a:extLst>
          </p:cNvPr>
          <p:cNvPicPr>
            <a:picLocks noChangeAspect="1"/>
          </p:cNvPicPr>
          <p:nvPr userDrawn="1"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7900"/>
            <a:ext cx="2467627" cy="49179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B3D6EC-CBF5-3F43-8EDF-DE011B0644A4}"/>
              </a:ext>
            </a:extLst>
          </p:cNvPr>
          <p:cNvPicPr>
            <a:picLocks noChangeAspect="1"/>
          </p:cNvPicPr>
          <p:nvPr userDrawn="1"/>
        </p:nvPicPr>
        <p:blipFill>
          <a:blip r:embed="rId5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83" y="2856909"/>
            <a:ext cx="1239289" cy="120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53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787" r:id="rId2"/>
    <p:sldLayoutId id="2147483788" r:id="rId3"/>
    <p:sldLayoutId id="2147483789" r:id="rId4"/>
    <p:sldLayoutId id="2147483791" r:id="rId5"/>
    <p:sldLayoutId id="2147483792" r:id="rId6"/>
    <p:sldLayoutId id="2147483793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  <p:sldLayoutId id="2147483767" r:id="rId23"/>
    <p:sldLayoutId id="2147483768" r:id="rId24"/>
    <p:sldLayoutId id="2147483769" r:id="rId25"/>
    <p:sldLayoutId id="2147483770" r:id="rId26"/>
    <p:sldLayoutId id="2147483771" r:id="rId27"/>
    <p:sldLayoutId id="2147483772" r:id="rId28"/>
    <p:sldLayoutId id="2147483773" r:id="rId29"/>
    <p:sldLayoutId id="2147483774" r:id="rId30"/>
    <p:sldLayoutId id="2147483775" r:id="rId31"/>
    <p:sldLayoutId id="2147483776" r:id="rId32"/>
    <p:sldLayoutId id="2147483656" r:id="rId33"/>
    <p:sldLayoutId id="2147483649" r:id="rId34"/>
    <p:sldLayoutId id="2147483659" r:id="rId35"/>
    <p:sldLayoutId id="2147483731" r:id="rId36"/>
    <p:sldLayoutId id="2147483654" r:id="rId37"/>
    <p:sldLayoutId id="2147483737" r:id="rId38"/>
    <p:sldLayoutId id="2147483727" r:id="rId39"/>
    <p:sldLayoutId id="2147483722" r:id="rId40"/>
    <p:sldLayoutId id="2147483660" r:id="rId41"/>
    <p:sldLayoutId id="2147483723" r:id="rId42"/>
    <p:sldLayoutId id="2147483739" r:id="rId43"/>
    <p:sldLayoutId id="2147483738" r:id="rId44"/>
    <p:sldLayoutId id="2147483655" r:id="rId45"/>
    <p:sldLayoutId id="2147483740" r:id="rId46"/>
    <p:sldLayoutId id="2147483802" r:id="rId4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23362A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i="0" kern="1200">
          <a:solidFill>
            <a:srgbClr val="23362A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Tipo de letra del sistema normal"/>
        <a:buChar char="—"/>
        <a:defRPr sz="2000" b="1" i="0" kern="1200">
          <a:solidFill>
            <a:srgbClr val="23362A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b="1" i="0" kern="1200">
          <a:solidFill>
            <a:srgbClr val="23362A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23362A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23362A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384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DE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E96292-2E05-754F-B876-B954BF1D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65FBD-AD12-4242-891A-2FE2F0C47305}" type="slidenum">
              <a:rPr lang="es-MX" smtClean="0">
                <a:solidFill>
                  <a:srgbClr val="977B3C"/>
                </a:solidFill>
              </a:rPr>
              <a:pPr/>
              <a:t>‹#›</a:t>
            </a:fld>
            <a:r>
              <a:rPr lang="es-MX"/>
              <a:t> </a:t>
            </a: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D2505E1-5EEF-0943-A8DC-0D4E4271A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3DF7D6-350A-F540-8CC9-C2C163709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878" y="1825625"/>
            <a:ext cx="1023792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380A66-CE1F-2F43-B85D-D42178DCF9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7900"/>
            <a:ext cx="2467627" cy="49179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B3D6EC-CBF5-3F43-8EDF-DE011B0644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83" y="2856909"/>
            <a:ext cx="1239289" cy="120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297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23362A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Tipo de letra del sistema normal"/>
        <a:buChar char="—"/>
        <a:defRPr sz="20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38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DE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E96292-2E05-754F-B876-B954BF1D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65FBD-AD12-4242-891A-2FE2F0C47305}" type="slidenum">
              <a:rPr lang="es-MX" smtClean="0">
                <a:solidFill>
                  <a:srgbClr val="977B3C"/>
                </a:solidFill>
              </a:rPr>
              <a:pPr/>
              <a:t>‹#›</a:t>
            </a:fld>
            <a:r>
              <a:rPr lang="es-MX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5515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23362A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3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sv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4.svg"/><Relationship Id="rId11" Type="http://schemas.openxmlformats.org/officeDocument/2006/relationships/image" Target="../media/image159.jpeg"/><Relationship Id="rId5" Type="http://schemas.openxmlformats.org/officeDocument/2006/relationships/image" Target="../media/image153.png"/><Relationship Id="rId10" Type="http://schemas.openxmlformats.org/officeDocument/2006/relationships/image" Target="../media/image158.svg"/><Relationship Id="rId4" Type="http://schemas.openxmlformats.org/officeDocument/2006/relationships/image" Target="../media/image152.svg"/><Relationship Id="rId9" Type="http://schemas.openxmlformats.org/officeDocument/2006/relationships/image" Target="../media/image15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svg"/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63.svg"/><Relationship Id="rId11" Type="http://schemas.openxmlformats.org/officeDocument/2006/relationships/image" Target="../media/image168.jpeg"/><Relationship Id="rId5" Type="http://schemas.openxmlformats.org/officeDocument/2006/relationships/image" Target="../media/image162.png"/><Relationship Id="rId10" Type="http://schemas.openxmlformats.org/officeDocument/2006/relationships/image" Target="../media/image167.jpeg"/><Relationship Id="rId4" Type="http://schemas.openxmlformats.org/officeDocument/2006/relationships/image" Target="../media/image161.svg"/><Relationship Id="rId9" Type="http://schemas.openxmlformats.org/officeDocument/2006/relationships/image" Target="../media/image16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72.jpeg"/><Relationship Id="rId5" Type="http://schemas.openxmlformats.org/officeDocument/2006/relationships/image" Target="../media/image171.svg"/><Relationship Id="rId4" Type="http://schemas.openxmlformats.org/officeDocument/2006/relationships/image" Target="../media/image17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svg"/><Relationship Id="rId3" Type="http://schemas.openxmlformats.org/officeDocument/2006/relationships/image" Target="../media/image135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74.svg"/><Relationship Id="rId5" Type="http://schemas.openxmlformats.org/officeDocument/2006/relationships/image" Target="../media/image137.png"/><Relationship Id="rId10" Type="http://schemas.openxmlformats.org/officeDocument/2006/relationships/image" Target="../media/image176.svg"/><Relationship Id="rId4" Type="http://schemas.openxmlformats.org/officeDocument/2006/relationships/image" Target="../media/image173.svg"/><Relationship Id="rId9" Type="http://schemas.openxmlformats.org/officeDocument/2006/relationships/image" Target="../media/image17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177.png"/><Relationship Id="rId7" Type="http://schemas.openxmlformats.org/officeDocument/2006/relationships/image" Target="../media/image18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0.svg"/><Relationship Id="rId5" Type="http://schemas.openxmlformats.org/officeDocument/2006/relationships/image" Target="../media/image179.png"/><Relationship Id="rId10" Type="http://schemas.openxmlformats.org/officeDocument/2006/relationships/image" Target="../media/image184.png"/><Relationship Id="rId4" Type="http://schemas.openxmlformats.org/officeDocument/2006/relationships/image" Target="../media/image178.svg"/><Relationship Id="rId9" Type="http://schemas.openxmlformats.org/officeDocument/2006/relationships/image" Target="../media/image18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7.jpeg"/><Relationship Id="rId4" Type="http://schemas.openxmlformats.org/officeDocument/2006/relationships/image" Target="../media/image18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svg"/><Relationship Id="rId3" Type="http://schemas.openxmlformats.org/officeDocument/2006/relationships/image" Target="../media/image189.png"/><Relationship Id="rId7" Type="http://schemas.openxmlformats.org/officeDocument/2006/relationships/image" Target="../media/image19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92.svg"/><Relationship Id="rId5" Type="http://schemas.openxmlformats.org/officeDocument/2006/relationships/image" Target="../media/image191.png"/><Relationship Id="rId4" Type="http://schemas.openxmlformats.org/officeDocument/2006/relationships/image" Target="../media/image190.svg"/><Relationship Id="rId9" Type="http://schemas.openxmlformats.org/officeDocument/2006/relationships/image" Target="../media/image19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9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8.jpeg"/><Relationship Id="rId4" Type="http://schemas.openxmlformats.org/officeDocument/2006/relationships/image" Target="../media/image9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svg"/><Relationship Id="rId3" Type="http://schemas.openxmlformats.org/officeDocument/2006/relationships/image" Target="../media/image90.png"/><Relationship Id="rId7" Type="http://schemas.openxmlformats.org/officeDocument/2006/relationships/image" Target="../media/image94.jpeg"/><Relationship Id="rId12" Type="http://schemas.openxmlformats.org/officeDocument/2006/relationships/image" Target="../media/image9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.svg"/><Relationship Id="rId11" Type="http://schemas.openxmlformats.org/officeDocument/2006/relationships/image" Target="../media/image98.svg"/><Relationship Id="rId5" Type="http://schemas.openxmlformats.org/officeDocument/2006/relationships/image" Target="../media/image92.png"/><Relationship Id="rId15" Type="http://schemas.openxmlformats.org/officeDocument/2006/relationships/image" Target="../media/image102.svg"/><Relationship Id="rId10" Type="http://schemas.openxmlformats.org/officeDocument/2006/relationships/image" Target="../media/image97.png"/><Relationship Id="rId4" Type="http://schemas.openxmlformats.org/officeDocument/2006/relationships/image" Target="../media/image91.svg"/><Relationship Id="rId9" Type="http://schemas.openxmlformats.org/officeDocument/2006/relationships/image" Target="../media/image96.svg"/><Relationship Id="rId14" Type="http://schemas.openxmlformats.org/officeDocument/2006/relationships/image" Target="../media/image10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g"/><Relationship Id="rId7" Type="http://schemas.openxmlformats.org/officeDocument/2006/relationships/image" Target="../media/image20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00.jpeg"/><Relationship Id="rId5" Type="http://schemas.openxmlformats.org/officeDocument/2006/relationships/image" Target="../media/image171.svg"/><Relationship Id="rId4" Type="http://schemas.openxmlformats.org/officeDocument/2006/relationships/image" Target="../media/image1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g"/><Relationship Id="rId7" Type="http://schemas.openxmlformats.org/officeDocument/2006/relationships/image" Target="../media/image20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03.jpeg"/><Relationship Id="rId5" Type="http://schemas.openxmlformats.org/officeDocument/2006/relationships/image" Target="../media/image171.svg"/><Relationship Id="rId4" Type="http://schemas.openxmlformats.org/officeDocument/2006/relationships/image" Target="../media/image17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svg"/><Relationship Id="rId13" Type="http://schemas.openxmlformats.org/officeDocument/2006/relationships/image" Target="../media/image170.png"/><Relationship Id="rId3" Type="http://schemas.openxmlformats.org/officeDocument/2006/relationships/image" Target="../media/image205.png"/><Relationship Id="rId7" Type="http://schemas.openxmlformats.org/officeDocument/2006/relationships/image" Target="../media/image209.png"/><Relationship Id="rId12" Type="http://schemas.openxmlformats.org/officeDocument/2006/relationships/image" Target="../media/image214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08.svg"/><Relationship Id="rId11" Type="http://schemas.openxmlformats.org/officeDocument/2006/relationships/image" Target="../media/image213.png"/><Relationship Id="rId5" Type="http://schemas.openxmlformats.org/officeDocument/2006/relationships/image" Target="../media/image207.png"/><Relationship Id="rId10" Type="http://schemas.openxmlformats.org/officeDocument/2006/relationships/image" Target="../media/image212.svg"/><Relationship Id="rId4" Type="http://schemas.openxmlformats.org/officeDocument/2006/relationships/image" Target="../media/image206.svg"/><Relationship Id="rId9" Type="http://schemas.openxmlformats.org/officeDocument/2006/relationships/image" Target="../media/image211.png"/><Relationship Id="rId14" Type="http://schemas.openxmlformats.org/officeDocument/2006/relationships/image" Target="../media/image171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5.jpeg"/><Relationship Id="rId4" Type="http://schemas.openxmlformats.org/officeDocument/2006/relationships/image" Target="../media/image171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svg"/><Relationship Id="rId13" Type="http://schemas.openxmlformats.org/officeDocument/2006/relationships/image" Target="../media/image226.png"/><Relationship Id="rId18" Type="http://schemas.openxmlformats.org/officeDocument/2006/relationships/image" Target="../media/image231.png"/><Relationship Id="rId3" Type="http://schemas.openxmlformats.org/officeDocument/2006/relationships/image" Target="../media/image216.png"/><Relationship Id="rId7" Type="http://schemas.openxmlformats.org/officeDocument/2006/relationships/image" Target="../media/image220.png"/><Relationship Id="rId12" Type="http://schemas.openxmlformats.org/officeDocument/2006/relationships/image" Target="../media/image225.svg"/><Relationship Id="rId17" Type="http://schemas.openxmlformats.org/officeDocument/2006/relationships/image" Target="../media/image230.jpe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229.sv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9.svg"/><Relationship Id="rId11" Type="http://schemas.openxmlformats.org/officeDocument/2006/relationships/image" Target="../media/image224.png"/><Relationship Id="rId5" Type="http://schemas.openxmlformats.org/officeDocument/2006/relationships/image" Target="../media/image218.png"/><Relationship Id="rId15" Type="http://schemas.openxmlformats.org/officeDocument/2006/relationships/image" Target="../media/image228.png"/><Relationship Id="rId10" Type="http://schemas.openxmlformats.org/officeDocument/2006/relationships/image" Target="../media/image223.svg"/><Relationship Id="rId4" Type="http://schemas.openxmlformats.org/officeDocument/2006/relationships/image" Target="../media/image217.svg"/><Relationship Id="rId9" Type="http://schemas.openxmlformats.org/officeDocument/2006/relationships/image" Target="../media/image222.png"/><Relationship Id="rId14" Type="http://schemas.openxmlformats.org/officeDocument/2006/relationships/image" Target="../media/image227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png"/><Relationship Id="rId3" Type="http://schemas.openxmlformats.org/officeDocument/2006/relationships/image" Target="../media/image232.jpeg"/><Relationship Id="rId7" Type="http://schemas.openxmlformats.org/officeDocument/2006/relationships/image" Target="../media/image236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35.png"/><Relationship Id="rId5" Type="http://schemas.openxmlformats.org/officeDocument/2006/relationships/image" Target="../media/image234.svg"/><Relationship Id="rId10" Type="http://schemas.openxmlformats.org/officeDocument/2006/relationships/image" Target="../media/image239.png"/><Relationship Id="rId4" Type="http://schemas.openxmlformats.org/officeDocument/2006/relationships/image" Target="../media/image233.png"/><Relationship Id="rId9" Type="http://schemas.openxmlformats.org/officeDocument/2006/relationships/image" Target="../media/image238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sv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24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13" Type="http://schemas.openxmlformats.org/officeDocument/2006/relationships/image" Target="../media/image255.png"/><Relationship Id="rId3" Type="http://schemas.openxmlformats.org/officeDocument/2006/relationships/image" Target="../media/image245.png"/><Relationship Id="rId7" Type="http://schemas.openxmlformats.org/officeDocument/2006/relationships/image" Target="../media/image249.svg"/><Relationship Id="rId12" Type="http://schemas.openxmlformats.org/officeDocument/2006/relationships/image" Target="../media/image25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48.png"/><Relationship Id="rId11" Type="http://schemas.openxmlformats.org/officeDocument/2006/relationships/image" Target="../media/image253.svg"/><Relationship Id="rId5" Type="http://schemas.openxmlformats.org/officeDocument/2006/relationships/image" Target="../media/image247.svg"/><Relationship Id="rId15" Type="http://schemas.openxmlformats.org/officeDocument/2006/relationships/image" Target="../media/image257.jpeg"/><Relationship Id="rId10" Type="http://schemas.openxmlformats.org/officeDocument/2006/relationships/image" Target="../media/image252.png"/><Relationship Id="rId4" Type="http://schemas.openxmlformats.org/officeDocument/2006/relationships/image" Target="../media/image246.png"/><Relationship Id="rId9" Type="http://schemas.openxmlformats.org/officeDocument/2006/relationships/image" Target="../media/image251.svg"/><Relationship Id="rId14" Type="http://schemas.openxmlformats.org/officeDocument/2006/relationships/image" Target="../media/image25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svg"/><Relationship Id="rId3" Type="http://schemas.openxmlformats.org/officeDocument/2006/relationships/image" Target="../media/image103.jpeg"/><Relationship Id="rId7" Type="http://schemas.openxmlformats.org/officeDocument/2006/relationships/image" Target="../media/image107.svg"/><Relationship Id="rId12" Type="http://schemas.openxmlformats.org/officeDocument/2006/relationships/image" Target="../media/image1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111.svg"/><Relationship Id="rId5" Type="http://schemas.openxmlformats.org/officeDocument/2006/relationships/image" Target="../media/image105.sv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58.jpeg"/><Relationship Id="rId4" Type="http://schemas.openxmlformats.org/officeDocument/2006/relationships/image" Target="../media/image102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71.svg"/><Relationship Id="rId5" Type="http://schemas.openxmlformats.org/officeDocument/2006/relationships/image" Target="../media/image170.png"/><Relationship Id="rId4" Type="http://schemas.openxmlformats.org/officeDocument/2006/relationships/image" Target="../media/image260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4.jpeg"/><Relationship Id="rId3" Type="http://schemas.openxmlformats.org/officeDocument/2006/relationships/image" Target="../media/image261.png"/><Relationship Id="rId7" Type="http://schemas.openxmlformats.org/officeDocument/2006/relationships/image" Target="../media/image26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Relationship Id="rId6" Type="http://schemas.openxmlformats.org/officeDocument/2006/relationships/image" Target="cid:image003.png@01D6FEEA.F7D96430" TargetMode="External"/><Relationship Id="rId5" Type="http://schemas.openxmlformats.org/officeDocument/2006/relationships/image" Target="../media/image262.png"/><Relationship Id="rId4" Type="http://schemas.openxmlformats.org/officeDocument/2006/relationships/image" Target="cid:image002.png@01D6FEEA.F7D96430" TargetMode="External"/><Relationship Id="rId9" Type="http://schemas.openxmlformats.org/officeDocument/2006/relationships/image" Target="../media/image2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17.svg"/><Relationship Id="rId5" Type="http://schemas.openxmlformats.org/officeDocument/2006/relationships/image" Target="../media/image116.png"/><Relationship Id="rId4" Type="http://schemas.openxmlformats.org/officeDocument/2006/relationships/image" Target="../media/image1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sv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1.svg"/><Relationship Id="rId3" Type="http://schemas.openxmlformats.org/officeDocument/2006/relationships/image" Target="../media/image121.jpeg"/><Relationship Id="rId7" Type="http://schemas.openxmlformats.org/officeDocument/2006/relationships/image" Target="../media/image125.svg"/><Relationship Id="rId12" Type="http://schemas.openxmlformats.org/officeDocument/2006/relationships/image" Target="../media/image1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24.png"/><Relationship Id="rId11" Type="http://schemas.openxmlformats.org/officeDocument/2006/relationships/image" Target="../media/image129.svg"/><Relationship Id="rId5" Type="http://schemas.openxmlformats.org/officeDocument/2006/relationships/image" Target="../media/image123.svg"/><Relationship Id="rId15" Type="http://schemas.openxmlformats.org/officeDocument/2006/relationships/image" Target="../media/image133.svg"/><Relationship Id="rId10" Type="http://schemas.openxmlformats.org/officeDocument/2006/relationships/image" Target="../media/image128.png"/><Relationship Id="rId4" Type="http://schemas.openxmlformats.org/officeDocument/2006/relationships/image" Target="../media/image122.png"/><Relationship Id="rId9" Type="http://schemas.openxmlformats.org/officeDocument/2006/relationships/image" Target="../media/image127.svg"/><Relationship Id="rId14" Type="http://schemas.openxmlformats.org/officeDocument/2006/relationships/image" Target="../media/image1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44.svg"/><Relationship Id="rId18" Type="http://schemas.openxmlformats.org/officeDocument/2006/relationships/image" Target="../media/image149.png"/><Relationship Id="rId3" Type="http://schemas.openxmlformats.org/officeDocument/2006/relationships/image" Target="../media/image134.jpeg"/><Relationship Id="rId7" Type="http://schemas.openxmlformats.org/officeDocument/2006/relationships/image" Target="../media/image138.svg"/><Relationship Id="rId12" Type="http://schemas.openxmlformats.org/officeDocument/2006/relationships/image" Target="../media/image143.png"/><Relationship Id="rId17" Type="http://schemas.openxmlformats.org/officeDocument/2006/relationships/image" Target="../media/image148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47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37.png"/><Relationship Id="rId11" Type="http://schemas.openxmlformats.org/officeDocument/2006/relationships/image" Target="../media/image142.svg"/><Relationship Id="rId5" Type="http://schemas.openxmlformats.org/officeDocument/2006/relationships/image" Target="../media/image136.svg"/><Relationship Id="rId15" Type="http://schemas.openxmlformats.org/officeDocument/2006/relationships/image" Target="../media/image146.svg"/><Relationship Id="rId10" Type="http://schemas.openxmlformats.org/officeDocument/2006/relationships/image" Target="../media/image141.png"/><Relationship Id="rId19" Type="http://schemas.openxmlformats.org/officeDocument/2006/relationships/image" Target="../media/image150.svg"/><Relationship Id="rId4" Type="http://schemas.openxmlformats.org/officeDocument/2006/relationships/image" Target="../media/image135.png"/><Relationship Id="rId9" Type="http://schemas.openxmlformats.org/officeDocument/2006/relationships/image" Target="../media/image140.svg"/><Relationship Id="rId14" Type="http://schemas.openxmlformats.org/officeDocument/2006/relationships/image" Target="../media/image1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BC4A99-C4F7-E54B-9B65-345C7C2BDF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1518" y="2166422"/>
            <a:ext cx="2226721" cy="2226721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DCA8864-045E-48CF-83EC-3D4596BE7A85}"/>
              </a:ext>
            </a:extLst>
          </p:cNvPr>
          <p:cNvSpPr/>
          <p:nvPr/>
        </p:nvSpPr>
        <p:spPr>
          <a:xfrm>
            <a:off x="3536950" y="-19050"/>
            <a:ext cx="6553200" cy="3282950"/>
          </a:xfrm>
          <a:custGeom>
            <a:avLst/>
            <a:gdLst>
              <a:gd name="connsiteX0" fmla="*/ 0 w 6553200"/>
              <a:gd name="connsiteY0" fmla="*/ 6350 h 3282950"/>
              <a:gd name="connsiteX1" fmla="*/ 6553200 w 6553200"/>
              <a:gd name="connsiteY1" fmla="*/ 0 h 3282950"/>
              <a:gd name="connsiteX2" fmla="*/ 3270250 w 6553200"/>
              <a:gd name="connsiteY2" fmla="*/ 3282950 h 3282950"/>
              <a:gd name="connsiteX3" fmla="*/ 0 w 6553200"/>
              <a:gd name="connsiteY3" fmla="*/ 6350 h 328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3282950">
                <a:moveTo>
                  <a:pt x="0" y="6350"/>
                </a:moveTo>
                <a:lnTo>
                  <a:pt x="6553200" y="0"/>
                </a:lnTo>
                <a:lnTo>
                  <a:pt x="3270250" y="3282950"/>
                </a:lnTo>
                <a:lnTo>
                  <a:pt x="0" y="635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580609E-C125-4C25-A2BE-2B17EA982484}"/>
              </a:ext>
            </a:extLst>
          </p:cNvPr>
          <p:cNvSpPr/>
          <p:nvPr/>
        </p:nvSpPr>
        <p:spPr>
          <a:xfrm>
            <a:off x="3491230" y="-38735"/>
            <a:ext cx="6644640" cy="3322320"/>
          </a:xfrm>
          <a:custGeom>
            <a:avLst/>
            <a:gdLst>
              <a:gd name="connsiteX0" fmla="*/ 0 w 6644640"/>
              <a:gd name="connsiteY0" fmla="*/ 0 h 3322320"/>
              <a:gd name="connsiteX1" fmla="*/ 6644640 w 6644640"/>
              <a:gd name="connsiteY1" fmla="*/ 0 h 3322320"/>
              <a:gd name="connsiteX2" fmla="*/ 3322320 w 6644640"/>
              <a:gd name="connsiteY2" fmla="*/ 3322320 h 3322320"/>
              <a:gd name="connsiteX3" fmla="*/ 0 w 6644640"/>
              <a:gd name="connsiteY3" fmla="*/ 0 h 332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44640" h="3322320">
                <a:moveTo>
                  <a:pt x="0" y="0"/>
                </a:moveTo>
                <a:lnTo>
                  <a:pt x="6644640" y="0"/>
                </a:lnTo>
                <a:lnTo>
                  <a:pt x="3322320" y="33223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0A85AE-0C9F-0F54-3FED-936C00694E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10709537" y="4961559"/>
            <a:ext cx="1085850" cy="10826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E0646C-F416-A73F-F1D9-7B7528AE0830}"/>
              </a:ext>
            </a:extLst>
          </p:cNvPr>
          <p:cNvSpPr txBox="1"/>
          <p:nvPr/>
        </p:nvSpPr>
        <p:spPr>
          <a:xfrm>
            <a:off x="3559945" y="6581001"/>
            <a:ext cx="2902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193111"/>
                </a:solidFill>
              </a:rPr>
              <a:t>Version 2.0 February 2024</a:t>
            </a:r>
          </a:p>
        </p:txBody>
      </p:sp>
    </p:spTree>
    <p:extLst>
      <p:ext uri="{BB962C8B-B14F-4D97-AF65-F5344CB8AC3E}">
        <p14:creationId xmlns:p14="http://schemas.microsoft.com/office/powerpoint/2010/main" val="3337959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B2A99-867E-EB4F-9ECF-96C6C893A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8984" y="1145995"/>
            <a:ext cx="6353783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ECE1CA"/>
                </a:solidFill>
              </a:rPr>
              <a:t>Credit and Debt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D7D32-B9F5-904D-BA0E-CE6C967771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26013" y="2551267"/>
            <a:ext cx="3520260" cy="42681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>
                <a:solidFill>
                  <a:srgbClr val="ECE1CA"/>
                </a:solidFill>
              </a:rPr>
              <a:t>Be a Smart Consumer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10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Graphic 5" descr="Head with gears outline">
            <a:extLst>
              <a:ext uri="{FF2B5EF4-FFF2-40B4-BE49-F238E27FC236}">
                <a16:creationId xmlns:a16="http://schemas.microsoft.com/office/drawing/2014/main" id="{70C271E0-6857-4808-A5E2-10EF23EFEC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828984" y="2509046"/>
            <a:ext cx="457200" cy="457200"/>
          </a:xfrm>
          <a:prstGeom prst="rect">
            <a:avLst/>
          </a:prstGeom>
        </p:spPr>
      </p:pic>
      <p:pic>
        <p:nvPicPr>
          <p:cNvPr id="8" name="Graphic 7" descr="Eye Scan outline">
            <a:extLst>
              <a:ext uri="{FF2B5EF4-FFF2-40B4-BE49-F238E27FC236}">
                <a16:creationId xmlns:a16="http://schemas.microsoft.com/office/drawing/2014/main" id="{615E3E61-610F-4BE6-9BC8-D18E891E4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828984" y="3419505"/>
            <a:ext cx="457200" cy="457200"/>
          </a:xfrm>
          <a:prstGeom prst="rect">
            <a:avLst/>
          </a:prstGeom>
        </p:spPr>
      </p:pic>
      <p:pic>
        <p:nvPicPr>
          <p:cNvPr id="10" name="Graphic 9" descr="Document outline">
            <a:extLst>
              <a:ext uri="{FF2B5EF4-FFF2-40B4-BE49-F238E27FC236}">
                <a16:creationId xmlns:a16="http://schemas.microsoft.com/office/drawing/2014/main" id="{FC92202A-A17E-457F-B69C-6228F215B4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828984" y="5244585"/>
            <a:ext cx="457200" cy="457200"/>
          </a:xfrm>
          <a:prstGeom prst="rect">
            <a:avLst/>
          </a:prstGeom>
        </p:spPr>
      </p:pic>
      <p:pic>
        <p:nvPicPr>
          <p:cNvPr id="12" name="Graphic 11" descr="Gavel outline">
            <a:extLst>
              <a:ext uri="{FF2B5EF4-FFF2-40B4-BE49-F238E27FC236}">
                <a16:creationId xmlns:a16="http://schemas.microsoft.com/office/drawing/2014/main" id="{A45DB289-9C02-4A2E-82B4-B0EAF5CA84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828984" y="4332045"/>
            <a:ext cx="457200" cy="457200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8DABC3A-B0B9-42B6-91C0-CDCE1E124330}"/>
              </a:ext>
            </a:extLst>
          </p:cNvPr>
          <p:cNvSpPr txBox="1">
            <a:spLocks/>
          </p:cNvSpPr>
          <p:nvPr/>
        </p:nvSpPr>
        <p:spPr>
          <a:xfrm>
            <a:off x="5426013" y="3410454"/>
            <a:ext cx="4556075" cy="457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>
                <a:solidFill>
                  <a:srgbClr val="ECE1CA"/>
                </a:solidFill>
              </a:rPr>
              <a:t>Protect Against Identity Theft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A7AD25EC-E06B-4A77-87AB-AA938E001BE7}"/>
              </a:ext>
            </a:extLst>
          </p:cNvPr>
          <p:cNvSpPr txBox="1">
            <a:spLocks/>
          </p:cNvSpPr>
          <p:nvPr/>
        </p:nvSpPr>
        <p:spPr>
          <a:xfrm>
            <a:off x="5426013" y="5234365"/>
            <a:ext cx="3702082" cy="477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>
                <a:solidFill>
                  <a:srgbClr val="ECE1CA"/>
                </a:solidFill>
              </a:rPr>
              <a:t>Use Handouts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B93B0F-B587-45F6-AE01-DB74E1A845F7}"/>
              </a:ext>
            </a:extLst>
          </p:cNvPr>
          <p:cNvSpPr txBox="1">
            <a:spLocks/>
          </p:cNvSpPr>
          <p:nvPr/>
        </p:nvSpPr>
        <p:spPr>
          <a:xfrm>
            <a:off x="5426013" y="4323670"/>
            <a:ext cx="4757996" cy="8392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>
                <a:solidFill>
                  <a:srgbClr val="ECE1CA"/>
                </a:solidFill>
              </a:rPr>
              <a:t>Laws to Help Service Members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71D15D6-6DFC-47F0-A514-364D102E69FB}"/>
              </a:ext>
            </a:extLst>
          </p:cNvPr>
          <p:cNvSpPr/>
          <p:nvPr/>
        </p:nvSpPr>
        <p:spPr>
          <a:xfrm>
            <a:off x="-25400" y="-25400"/>
            <a:ext cx="5935133" cy="3310467"/>
          </a:xfrm>
          <a:custGeom>
            <a:avLst/>
            <a:gdLst>
              <a:gd name="connsiteX0" fmla="*/ 0 w 5935133"/>
              <a:gd name="connsiteY0" fmla="*/ 0 h 3310467"/>
              <a:gd name="connsiteX1" fmla="*/ 5935133 w 5935133"/>
              <a:gd name="connsiteY1" fmla="*/ 8467 h 3310467"/>
              <a:gd name="connsiteX2" fmla="*/ 2641600 w 5935133"/>
              <a:gd name="connsiteY2" fmla="*/ 3310467 h 3310467"/>
              <a:gd name="connsiteX3" fmla="*/ 8467 w 5935133"/>
              <a:gd name="connsiteY3" fmla="*/ 694267 h 3310467"/>
              <a:gd name="connsiteX4" fmla="*/ 0 w 5935133"/>
              <a:gd name="connsiteY4" fmla="*/ 0 h 3310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5133" h="3310467">
                <a:moveTo>
                  <a:pt x="0" y="0"/>
                </a:moveTo>
                <a:lnTo>
                  <a:pt x="5935133" y="8467"/>
                </a:lnTo>
                <a:lnTo>
                  <a:pt x="2641600" y="3310467"/>
                </a:lnTo>
                <a:lnTo>
                  <a:pt x="8467" y="69426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912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65FBD-AD12-4242-891A-2FE2F0C47305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srgbClr val="0E2E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srgbClr val="0E2E00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1B2A99-867E-EB4F-9ECF-96C6C893A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1883" y="0"/>
            <a:ext cx="8519809" cy="1325563"/>
          </a:xfrm>
        </p:spPr>
        <p:txBody>
          <a:bodyPr>
            <a:normAutofit/>
          </a:bodyPr>
          <a:lstStyle/>
          <a:p>
            <a:r>
              <a:rPr lang="en-US" sz="3200" dirty="0"/>
              <a:t>Understanding Credit</a:t>
            </a:r>
          </a:p>
        </p:txBody>
      </p:sp>
      <p:pic>
        <p:nvPicPr>
          <p:cNvPr id="12" name="Graphic 11" descr="Credit card outline">
            <a:extLst>
              <a:ext uri="{FF2B5EF4-FFF2-40B4-BE49-F238E27FC236}">
                <a16:creationId xmlns:a16="http://schemas.microsoft.com/office/drawing/2014/main" id="{A45DB289-9C02-4A2E-82B4-B0EAF5CA84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921990" y="1861414"/>
            <a:ext cx="685800" cy="685800"/>
          </a:xfrm>
          <a:prstGeom prst="rect">
            <a:avLst/>
          </a:prstGeom>
        </p:spPr>
      </p:pic>
      <p:pic>
        <p:nvPicPr>
          <p:cNvPr id="14" name="Graphic 13" descr="Questions outline">
            <a:extLst>
              <a:ext uri="{FF2B5EF4-FFF2-40B4-BE49-F238E27FC236}">
                <a16:creationId xmlns:a16="http://schemas.microsoft.com/office/drawing/2014/main" id="{4B1AE2CD-6DBB-4F5C-A138-4CF05579BD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921990" y="4496362"/>
            <a:ext cx="685800" cy="685800"/>
          </a:xfrm>
          <a:prstGeom prst="rect">
            <a:avLst/>
          </a:prstGeom>
        </p:spPr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A7AD25EC-E06B-4A77-87AB-AA938E001BE7}"/>
              </a:ext>
            </a:extLst>
          </p:cNvPr>
          <p:cNvSpPr txBox="1">
            <a:spLocks/>
          </p:cNvSpPr>
          <p:nvPr/>
        </p:nvSpPr>
        <p:spPr>
          <a:xfrm>
            <a:off x="3607790" y="3279280"/>
            <a:ext cx="3335998" cy="485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E2E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Review Credit Score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B93B0F-B587-45F6-AE01-DB74E1A845F7}"/>
              </a:ext>
            </a:extLst>
          </p:cNvPr>
          <p:cNvSpPr txBox="1">
            <a:spLocks/>
          </p:cNvSpPr>
          <p:nvPr/>
        </p:nvSpPr>
        <p:spPr>
          <a:xfrm>
            <a:off x="3607790" y="1973506"/>
            <a:ext cx="3122180" cy="461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E2E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FREE Credit Report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BE10504-A6E7-43B3-BCC1-215CDAF8AF32}"/>
              </a:ext>
            </a:extLst>
          </p:cNvPr>
          <p:cNvSpPr txBox="1">
            <a:spLocks/>
          </p:cNvSpPr>
          <p:nvPr/>
        </p:nvSpPr>
        <p:spPr>
          <a:xfrm>
            <a:off x="3607790" y="4443526"/>
            <a:ext cx="3335998" cy="942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E2E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Speak to a Financial Counselor</a:t>
            </a:r>
          </a:p>
        </p:txBody>
      </p:sp>
      <p:pic>
        <p:nvPicPr>
          <p:cNvPr id="11" name="Graphic 10" descr="Bar graph with upward trend outline">
            <a:extLst>
              <a:ext uri="{FF2B5EF4-FFF2-40B4-BE49-F238E27FC236}">
                <a16:creationId xmlns:a16="http://schemas.microsoft.com/office/drawing/2014/main" id="{9D2E1B88-26A1-4B36-9FE6-E13120433C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 flipH="1">
            <a:off x="2921990" y="3178888"/>
            <a:ext cx="685800" cy="685800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AC2B4CF-08C1-4B0C-9A83-292705D80CBF}"/>
              </a:ext>
            </a:extLst>
          </p:cNvPr>
          <p:cNvSpPr/>
          <p:nvPr/>
        </p:nvSpPr>
        <p:spPr>
          <a:xfrm>
            <a:off x="-38100" y="-8708"/>
            <a:ext cx="2689860" cy="3329940"/>
          </a:xfrm>
          <a:custGeom>
            <a:avLst/>
            <a:gdLst>
              <a:gd name="connsiteX0" fmla="*/ 0 w 2689860"/>
              <a:gd name="connsiteY0" fmla="*/ 0 h 3329940"/>
              <a:gd name="connsiteX1" fmla="*/ 2689860 w 2689860"/>
              <a:gd name="connsiteY1" fmla="*/ 0 h 3329940"/>
              <a:gd name="connsiteX2" fmla="*/ 2689860 w 2689860"/>
              <a:gd name="connsiteY2" fmla="*/ 3329940 h 3329940"/>
              <a:gd name="connsiteX3" fmla="*/ 7620 w 2689860"/>
              <a:gd name="connsiteY3" fmla="*/ 685800 h 3329940"/>
              <a:gd name="connsiteX4" fmla="*/ 0 w 2689860"/>
              <a:gd name="connsiteY4" fmla="*/ 0 h 3329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9860" h="3329940">
                <a:moveTo>
                  <a:pt x="0" y="0"/>
                </a:moveTo>
                <a:lnTo>
                  <a:pt x="2689860" y="0"/>
                </a:lnTo>
                <a:lnTo>
                  <a:pt x="2689860" y="3329940"/>
                </a:lnTo>
                <a:lnTo>
                  <a:pt x="7620" y="685800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96969E1-B5E4-4A52-A827-F29CD040DE68}"/>
              </a:ext>
            </a:extLst>
          </p:cNvPr>
          <p:cNvSpPr/>
          <p:nvPr/>
        </p:nvSpPr>
        <p:spPr>
          <a:xfrm>
            <a:off x="-22860" y="3528060"/>
            <a:ext cx="2674620" cy="3345180"/>
          </a:xfrm>
          <a:custGeom>
            <a:avLst/>
            <a:gdLst>
              <a:gd name="connsiteX0" fmla="*/ 0 w 2674620"/>
              <a:gd name="connsiteY0" fmla="*/ 2667000 h 3345180"/>
              <a:gd name="connsiteX1" fmla="*/ 2674620 w 2674620"/>
              <a:gd name="connsiteY1" fmla="*/ 0 h 3345180"/>
              <a:gd name="connsiteX2" fmla="*/ 2674620 w 2674620"/>
              <a:gd name="connsiteY2" fmla="*/ 3345180 h 3345180"/>
              <a:gd name="connsiteX3" fmla="*/ 15240 w 2674620"/>
              <a:gd name="connsiteY3" fmla="*/ 3345180 h 3345180"/>
              <a:gd name="connsiteX4" fmla="*/ 0 w 2674620"/>
              <a:gd name="connsiteY4" fmla="*/ 2667000 h 3345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4620" h="3345180">
                <a:moveTo>
                  <a:pt x="0" y="2667000"/>
                </a:moveTo>
                <a:lnTo>
                  <a:pt x="2674620" y="0"/>
                </a:lnTo>
                <a:lnTo>
                  <a:pt x="2674620" y="3345180"/>
                </a:lnTo>
                <a:lnTo>
                  <a:pt x="15240" y="3345180"/>
                </a:lnTo>
                <a:lnTo>
                  <a:pt x="0" y="266700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769EC1F-8C96-4A2E-9A67-19C27A256725}"/>
              </a:ext>
            </a:extLst>
          </p:cNvPr>
          <p:cNvSpPr txBox="1">
            <a:spLocks/>
          </p:cNvSpPr>
          <p:nvPr/>
        </p:nvSpPr>
        <p:spPr>
          <a:xfrm>
            <a:off x="7069887" y="5229212"/>
            <a:ext cx="4800600" cy="57137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E2E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Greater than 670 = Easier to Get </a:t>
            </a:r>
            <a:r>
              <a:rPr lang="en-US" sz="2000" dirty="0">
                <a:solidFill>
                  <a:srgbClr val="0E2E00"/>
                </a:solidFill>
              </a:rPr>
              <a:t>C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E2E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redit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E2E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57752F5-7EA0-43B0-BEC2-CA454F200FC6}"/>
              </a:ext>
            </a:extLst>
          </p:cNvPr>
          <p:cNvGrpSpPr/>
          <p:nvPr/>
        </p:nvGrpSpPr>
        <p:grpSpPr>
          <a:xfrm>
            <a:off x="7072301" y="1973506"/>
            <a:ext cx="4800600" cy="3208656"/>
            <a:chOff x="-4932250" y="-2291550"/>
            <a:chExt cx="4800600" cy="320865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249C40B-A038-4BE0-AAD3-96E95DD69C3D}"/>
                </a:ext>
              </a:extLst>
            </p:cNvPr>
            <p:cNvSpPr/>
            <p:nvPr/>
          </p:nvSpPr>
          <p:spPr>
            <a:xfrm>
              <a:off x="-4932250" y="-2291550"/>
              <a:ext cx="4800600" cy="3208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Chart, pie chart&#10;&#10;Description automatically generated">
              <a:extLst>
                <a:ext uri="{FF2B5EF4-FFF2-40B4-BE49-F238E27FC236}">
                  <a16:creationId xmlns:a16="http://schemas.microsoft.com/office/drawing/2014/main" id="{0BA11DDB-81DD-44AA-BEBA-CC9207E8C7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</a:blip>
            <a:srcRect l="20402" t="7982" r="19935"/>
            <a:stretch/>
          </p:blipFill>
          <p:spPr>
            <a:xfrm>
              <a:off x="-3746886" y="-639576"/>
              <a:ext cx="2286000" cy="1175220"/>
            </a:xfrm>
            <a:prstGeom prst="rect">
              <a:avLst/>
            </a:prstGeom>
          </p:spPr>
        </p:pic>
        <p:sp>
          <p:nvSpPr>
            <p:cNvPr id="19" name="Text Placeholder 2">
              <a:extLst>
                <a:ext uri="{FF2B5EF4-FFF2-40B4-BE49-F238E27FC236}">
                  <a16:creationId xmlns:a16="http://schemas.microsoft.com/office/drawing/2014/main" id="{4D2D728A-3AE1-4F90-AF08-1904B7312EA4}"/>
                </a:ext>
              </a:extLst>
            </p:cNvPr>
            <p:cNvSpPr txBox="1">
              <a:spLocks/>
            </p:cNvSpPr>
            <p:nvPr/>
          </p:nvSpPr>
          <p:spPr>
            <a:xfrm>
              <a:off x="-4406470" y="-1978993"/>
              <a:ext cx="3749040" cy="4616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ipo de letra del sistema normal"/>
                <a:buChar char="—"/>
                <a:defRPr sz="20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8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6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6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>
                  <a:ln>
                    <a:noFill/>
                  </a:ln>
                  <a:solidFill>
                    <a:srgbClr val="0E2E00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FICO Credit </a:t>
              </a:r>
              <a:r>
                <a:rPr lang="en-US" sz="2200">
                  <a:solidFill>
                    <a:srgbClr val="0E2E00"/>
                  </a:solidFill>
                </a:rPr>
                <a:t>Score Ranges</a:t>
              </a:r>
              <a:endPara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E2E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21" name="Text Placeholder 2">
              <a:extLst>
                <a:ext uri="{FF2B5EF4-FFF2-40B4-BE49-F238E27FC236}">
                  <a16:creationId xmlns:a16="http://schemas.microsoft.com/office/drawing/2014/main" id="{FA83DE1D-E15C-4AED-AA8F-D5566020B3BF}"/>
                </a:ext>
              </a:extLst>
            </p:cNvPr>
            <p:cNvSpPr txBox="1">
              <a:spLocks/>
            </p:cNvSpPr>
            <p:nvPr/>
          </p:nvSpPr>
          <p:spPr>
            <a:xfrm>
              <a:off x="-3152526" y="-1257445"/>
              <a:ext cx="1097280" cy="46161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ipo de letra del sistema normal"/>
                <a:buChar char="—"/>
                <a:defRPr sz="20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8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6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6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E2E00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6</a:t>
              </a: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E2E00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70</a:t>
              </a:r>
              <a:r>
                <a:rPr lang="en-US" sz="1500" i="0">
                  <a:solidFill>
                    <a:srgbClr val="21372B"/>
                  </a:solidFill>
                  <a:effectLst/>
                  <a:latin typeface="Helvetica" panose="020B0604020202020204" pitchFamily="34" charset="0"/>
                  <a:cs typeface="Helvetica" panose="020B0604020202020204" pitchFamily="34" charset="0"/>
                </a:rPr>
                <a:t>―</a:t>
              </a: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E2E00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7</a:t>
              </a: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E2E00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39 Good</a:t>
              </a:r>
            </a:p>
          </p:txBody>
        </p:sp>
        <p:sp>
          <p:nvSpPr>
            <p:cNvPr id="24" name="Text Placeholder 2">
              <a:extLst>
                <a:ext uri="{FF2B5EF4-FFF2-40B4-BE49-F238E27FC236}">
                  <a16:creationId xmlns:a16="http://schemas.microsoft.com/office/drawing/2014/main" id="{DC2D6E10-E0A5-4054-8B82-0FFD5A62495B}"/>
                </a:ext>
              </a:extLst>
            </p:cNvPr>
            <p:cNvSpPr txBox="1">
              <a:spLocks/>
            </p:cNvSpPr>
            <p:nvPr/>
          </p:nvSpPr>
          <p:spPr>
            <a:xfrm>
              <a:off x="-2085725" y="-925261"/>
              <a:ext cx="1356359" cy="57136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ipo de letra del sistema normal"/>
                <a:buChar char="—"/>
                <a:defRPr sz="20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8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6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6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E2E00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74</a:t>
              </a:r>
              <a:r>
                <a:rPr kumimoji="0" lang="en-US" sz="1500" i="0" u="none" strike="noStrike" kern="1200" cap="none" spc="0" normalizeH="0" baseline="0" noProof="0">
                  <a:ln>
                    <a:noFill/>
                  </a:ln>
                  <a:solidFill>
                    <a:srgbClr val="0E2E00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0</a:t>
              </a:r>
              <a:r>
                <a:rPr lang="en-US" sz="1500" i="0">
                  <a:solidFill>
                    <a:srgbClr val="21372B"/>
                  </a:solidFill>
                  <a:effectLst/>
                  <a:latin typeface="Helvetica" panose="020B0604020202020204" pitchFamily="34" charset="0"/>
                  <a:cs typeface="Helvetica" panose="020B0604020202020204" pitchFamily="34" charset="0"/>
                </a:rPr>
                <a:t>―</a:t>
              </a:r>
              <a:r>
                <a:rPr kumimoji="0" lang="en-US" sz="1500" i="0" u="none" strike="noStrike" kern="1200" cap="none" spc="0" normalizeH="0" baseline="0" noProof="0">
                  <a:ln>
                    <a:noFill/>
                  </a:ln>
                  <a:solidFill>
                    <a:srgbClr val="0E2E00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79</a:t>
              </a: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E2E00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9 Very Good</a:t>
              </a:r>
            </a:p>
          </p:txBody>
        </p:sp>
        <p:sp>
          <p:nvSpPr>
            <p:cNvPr id="25" name="Text Placeholder 2">
              <a:extLst>
                <a:ext uri="{FF2B5EF4-FFF2-40B4-BE49-F238E27FC236}">
                  <a16:creationId xmlns:a16="http://schemas.microsoft.com/office/drawing/2014/main" id="{2E824FE0-85FD-4E08-B253-E178C8FFAB5E}"/>
                </a:ext>
              </a:extLst>
            </p:cNvPr>
            <p:cNvSpPr txBox="1">
              <a:spLocks/>
            </p:cNvSpPr>
            <p:nvPr/>
          </p:nvSpPr>
          <p:spPr>
            <a:xfrm>
              <a:off x="-1581559" y="-143858"/>
              <a:ext cx="1356359" cy="57136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ipo de letra del sistema normal"/>
                <a:buChar char="—"/>
                <a:defRPr sz="20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8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6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6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E2E00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800</a:t>
              </a:r>
              <a:r>
                <a:rPr lang="en-US" sz="1500" i="0">
                  <a:solidFill>
                    <a:srgbClr val="21372B"/>
                  </a:solidFill>
                  <a:effectLst/>
                  <a:latin typeface="Helvetica" panose="020B0604020202020204" pitchFamily="34" charset="0"/>
                  <a:cs typeface="Helvetica" panose="020B0604020202020204" pitchFamily="34" charset="0"/>
                </a:rPr>
                <a:t>―</a:t>
              </a:r>
              <a:r>
                <a:rPr lang="en-US" sz="1500">
                  <a:solidFill>
                    <a:srgbClr val="0E2E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850</a:t>
              </a: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E2E00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 Exceptional</a:t>
              </a:r>
            </a:p>
          </p:txBody>
        </p:sp>
        <p:sp>
          <p:nvSpPr>
            <p:cNvPr id="26" name="Text Placeholder 2">
              <a:extLst>
                <a:ext uri="{FF2B5EF4-FFF2-40B4-BE49-F238E27FC236}">
                  <a16:creationId xmlns:a16="http://schemas.microsoft.com/office/drawing/2014/main" id="{D572FF6C-6B30-4D5F-A5DA-2D2129B93B7F}"/>
                </a:ext>
              </a:extLst>
            </p:cNvPr>
            <p:cNvSpPr txBox="1">
              <a:spLocks/>
            </p:cNvSpPr>
            <p:nvPr/>
          </p:nvSpPr>
          <p:spPr>
            <a:xfrm>
              <a:off x="-4149668" y="-948510"/>
              <a:ext cx="1097280" cy="46161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ipo de letra del sistema normal"/>
                <a:buChar char="—"/>
                <a:defRPr sz="20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8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6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6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E2E00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58</a:t>
              </a: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E2E00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0</a:t>
              </a:r>
              <a:r>
                <a:rPr lang="en-US" sz="1500" i="0">
                  <a:solidFill>
                    <a:srgbClr val="21372B"/>
                  </a:solidFill>
                  <a:effectLst/>
                  <a:latin typeface="Helvetica" panose="020B0604020202020204" pitchFamily="34" charset="0"/>
                  <a:cs typeface="Helvetica" panose="020B0604020202020204" pitchFamily="34" charset="0"/>
                </a:rPr>
                <a:t>―</a:t>
              </a: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E2E00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6</a:t>
              </a: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E2E00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69 Fair</a:t>
              </a:r>
            </a:p>
          </p:txBody>
        </p:sp>
        <p:sp>
          <p:nvSpPr>
            <p:cNvPr id="27" name="Text Placeholder 2">
              <a:extLst>
                <a:ext uri="{FF2B5EF4-FFF2-40B4-BE49-F238E27FC236}">
                  <a16:creationId xmlns:a16="http://schemas.microsoft.com/office/drawing/2014/main" id="{FEE68072-A587-48A7-B8C4-5947B2AC034D}"/>
                </a:ext>
              </a:extLst>
            </p:cNvPr>
            <p:cNvSpPr txBox="1">
              <a:spLocks/>
            </p:cNvSpPr>
            <p:nvPr/>
          </p:nvSpPr>
          <p:spPr>
            <a:xfrm>
              <a:off x="-4765812" y="-143858"/>
              <a:ext cx="1097280" cy="46161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ipo de letra del sistema normal"/>
                <a:buChar char="—"/>
                <a:defRPr sz="20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8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6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6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E2E00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30</a:t>
              </a: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E2E00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0</a:t>
              </a:r>
              <a:r>
                <a:rPr lang="en-US" sz="1500" i="0">
                  <a:solidFill>
                    <a:srgbClr val="21372B"/>
                  </a:solidFill>
                  <a:effectLst/>
                  <a:latin typeface="Helvetica" panose="020B0604020202020204" pitchFamily="34" charset="0"/>
                  <a:cs typeface="Helvetica" panose="020B0604020202020204" pitchFamily="34" charset="0"/>
                </a:rPr>
                <a:t>―579</a:t>
              </a: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E2E00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 Poor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2580017-D406-491F-894B-C2A8A95569B6}"/>
                </a:ext>
              </a:extLst>
            </p:cNvPr>
            <p:cNvCxnSpPr/>
            <p:nvPr/>
          </p:nvCxnSpPr>
          <p:spPr>
            <a:xfrm>
              <a:off x="-3037148" y="-1287925"/>
              <a:ext cx="827348" cy="0"/>
            </a:xfrm>
            <a:prstGeom prst="line">
              <a:avLst/>
            </a:prstGeom>
            <a:ln w="38100">
              <a:solidFill>
                <a:srgbClr val="FB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D895530-887C-4BD6-BD61-AAFB4EF14A5F}"/>
                </a:ext>
              </a:extLst>
            </p:cNvPr>
            <p:cNvCxnSpPr/>
            <p:nvPr/>
          </p:nvCxnSpPr>
          <p:spPr>
            <a:xfrm>
              <a:off x="-1823414" y="-948510"/>
              <a:ext cx="827348" cy="0"/>
            </a:xfrm>
            <a:prstGeom prst="line">
              <a:avLst/>
            </a:prstGeom>
            <a:ln w="38100">
              <a:solidFill>
                <a:srgbClr val="8CC34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45DC274-3D2A-46F9-B07B-59C07944C5B9}"/>
                </a:ext>
              </a:extLst>
            </p:cNvPr>
            <p:cNvCxnSpPr/>
            <p:nvPr/>
          </p:nvCxnSpPr>
          <p:spPr>
            <a:xfrm>
              <a:off x="-1317054" y="-166863"/>
              <a:ext cx="827348" cy="0"/>
            </a:xfrm>
            <a:prstGeom prst="line">
              <a:avLst/>
            </a:prstGeom>
            <a:ln w="38100">
              <a:solidFill>
                <a:srgbClr val="059C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0252D54-C773-4458-94C2-D0EEE8FF4008}"/>
                </a:ext>
              </a:extLst>
            </p:cNvPr>
            <p:cNvCxnSpPr/>
            <p:nvPr/>
          </p:nvCxnSpPr>
          <p:spPr>
            <a:xfrm>
              <a:off x="-4025594" y="-956275"/>
              <a:ext cx="827348" cy="0"/>
            </a:xfrm>
            <a:prstGeom prst="line">
              <a:avLst/>
            </a:prstGeom>
            <a:ln w="38100">
              <a:solidFill>
                <a:srgbClr val="F698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155DF41-9B85-449A-A1DE-FBFA2313899D}"/>
                </a:ext>
              </a:extLst>
            </p:cNvPr>
            <p:cNvCxnSpPr/>
            <p:nvPr/>
          </p:nvCxnSpPr>
          <p:spPr>
            <a:xfrm>
              <a:off x="-4630846" y="-166863"/>
              <a:ext cx="827348" cy="0"/>
            </a:xfrm>
            <a:prstGeom prst="line">
              <a:avLst/>
            </a:prstGeom>
            <a:ln w="38100">
              <a:solidFill>
                <a:srgbClr val="BE23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13800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6731EE-3CDA-4F00-A00D-47AD2C3FC97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65FBD-AD12-4242-891A-2FE2F0C47305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256E2C1-D6FE-4B70-9A79-C8A68A551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5656" y="10045"/>
            <a:ext cx="8519809" cy="1325563"/>
          </a:xfrm>
        </p:spPr>
        <p:txBody>
          <a:bodyPr>
            <a:normAutofit/>
          </a:bodyPr>
          <a:lstStyle/>
          <a:p>
            <a:r>
              <a:rPr lang="en-US" sz="3200" dirty="0"/>
              <a:t>5 Factors Driving Your Credit Score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F62E52-F517-46E6-885E-B92C98D447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26670" y="1665150"/>
            <a:ext cx="2373547" cy="1344161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/>
              <a:t>FREE Credit Monitoring Available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71778A3-DD68-4994-A1A5-85C56B07016F}"/>
              </a:ext>
            </a:extLst>
          </p:cNvPr>
          <p:cNvSpPr/>
          <p:nvPr/>
        </p:nvSpPr>
        <p:spPr>
          <a:xfrm>
            <a:off x="3815593" y="1224060"/>
            <a:ext cx="5303520" cy="53035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247C53-E252-49AC-903C-3B4A155D7A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391" t="1988" r="18501" b="2578"/>
          <a:stretch/>
        </p:blipFill>
        <p:spPr>
          <a:xfrm>
            <a:off x="3711132" y="1216997"/>
            <a:ext cx="5597173" cy="53035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3CEAC38-50FF-40C8-AFBE-7F3BDD3843AA}"/>
              </a:ext>
            </a:extLst>
          </p:cNvPr>
          <p:cNvSpPr/>
          <p:nvPr/>
        </p:nvSpPr>
        <p:spPr>
          <a:xfrm>
            <a:off x="6783333" y="3622534"/>
            <a:ext cx="18682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45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Payment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45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History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45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35%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DFA311-DFFF-4B8D-82E3-37ADC2D8F1BD}"/>
              </a:ext>
            </a:extLst>
          </p:cNvPr>
          <p:cNvSpPr/>
          <p:nvPr/>
        </p:nvSpPr>
        <p:spPr>
          <a:xfrm>
            <a:off x="4619251" y="4638197"/>
            <a:ext cx="20099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45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Amount of Debt Owed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45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30%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EAAB42-482F-4AB3-8B0D-08A739F3B296}"/>
              </a:ext>
            </a:extLst>
          </p:cNvPr>
          <p:cNvSpPr/>
          <p:nvPr/>
        </p:nvSpPr>
        <p:spPr>
          <a:xfrm>
            <a:off x="3776292" y="2769990"/>
            <a:ext cx="24090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45" normalizeH="0" baseline="0" noProof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Length of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45" normalizeH="0" baseline="0" noProof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Credit History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45" normalizeH="0" baseline="0" noProof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15%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3FD215-4690-4869-919C-BEBCC5972D30}"/>
              </a:ext>
            </a:extLst>
          </p:cNvPr>
          <p:cNvSpPr/>
          <p:nvPr/>
        </p:nvSpPr>
        <p:spPr>
          <a:xfrm>
            <a:off x="6405835" y="1714224"/>
            <a:ext cx="13426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45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Types of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45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Credit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45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10%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A18841-13E7-44D4-BAA3-6DA9A711E7DE}"/>
              </a:ext>
            </a:extLst>
          </p:cNvPr>
          <p:cNvSpPr/>
          <p:nvPr/>
        </p:nvSpPr>
        <p:spPr>
          <a:xfrm>
            <a:off x="5340589" y="1714225"/>
            <a:ext cx="11996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45" normalizeH="0" baseline="0" noProof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New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45" normalizeH="0" baseline="0" noProof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Credit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45" normalizeH="0" baseline="0" noProof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10%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16" name="Graphic 15" descr="Chevron arrows with solid fill">
            <a:extLst>
              <a:ext uri="{FF2B5EF4-FFF2-40B4-BE49-F238E27FC236}">
                <a16:creationId xmlns:a16="http://schemas.microsoft.com/office/drawing/2014/main" id="{72E77A2B-CCEE-486B-9009-EB40D8D228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85675" y="1665150"/>
            <a:ext cx="457200" cy="4572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CEDF14C-6D75-4F14-A1B9-F0424B2B52E6}"/>
              </a:ext>
            </a:extLst>
          </p:cNvPr>
          <p:cNvSpPr/>
          <p:nvPr/>
        </p:nvSpPr>
        <p:spPr>
          <a:xfrm>
            <a:off x="-23947" y="-2176"/>
            <a:ext cx="45719" cy="684960"/>
          </a:xfrm>
          <a:prstGeom prst="rect">
            <a:avLst/>
          </a:prstGeom>
          <a:solidFill>
            <a:srgbClr val="EDE7DC"/>
          </a:solidFill>
          <a:ln>
            <a:solidFill>
              <a:srgbClr val="EDE7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D363100-16B6-41C2-BACC-70F5B9E876BA}"/>
              </a:ext>
            </a:extLst>
          </p:cNvPr>
          <p:cNvSpPr/>
          <p:nvPr/>
        </p:nvSpPr>
        <p:spPr>
          <a:xfrm>
            <a:off x="-40345" y="-33020"/>
            <a:ext cx="2688773" cy="3391988"/>
          </a:xfrm>
          <a:custGeom>
            <a:avLst/>
            <a:gdLst>
              <a:gd name="connsiteX0" fmla="*/ 0 w 2677886"/>
              <a:gd name="connsiteY0" fmla="*/ 0 h 3331028"/>
              <a:gd name="connsiteX1" fmla="*/ 2677886 w 2677886"/>
              <a:gd name="connsiteY1" fmla="*/ 0 h 3331028"/>
              <a:gd name="connsiteX2" fmla="*/ 2677886 w 2677886"/>
              <a:gd name="connsiteY2" fmla="*/ 3331028 h 3331028"/>
              <a:gd name="connsiteX3" fmla="*/ 21771 w 2677886"/>
              <a:gd name="connsiteY3" fmla="*/ 674914 h 3331028"/>
              <a:gd name="connsiteX4" fmla="*/ 0 w 2677886"/>
              <a:gd name="connsiteY4" fmla="*/ 0 h 3331028"/>
              <a:gd name="connsiteX0" fmla="*/ 10887 w 2688773"/>
              <a:gd name="connsiteY0" fmla="*/ 0 h 3331028"/>
              <a:gd name="connsiteX1" fmla="*/ 2688773 w 2688773"/>
              <a:gd name="connsiteY1" fmla="*/ 0 h 3331028"/>
              <a:gd name="connsiteX2" fmla="*/ 2688773 w 2688773"/>
              <a:gd name="connsiteY2" fmla="*/ 3331028 h 3331028"/>
              <a:gd name="connsiteX3" fmla="*/ 0 w 2688773"/>
              <a:gd name="connsiteY3" fmla="*/ 674914 h 3331028"/>
              <a:gd name="connsiteX4" fmla="*/ 10887 w 2688773"/>
              <a:gd name="connsiteY4" fmla="*/ 0 h 3331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8773" h="3331028">
                <a:moveTo>
                  <a:pt x="10887" y="0"/>
                </a:moveTo>
                <a:lnTo>
                  <a:pt x="2688773" y="0"/>
                </a:lnTo>
                <a:lnTo>
                  <a:pt x="2688773" y="3331028"/>
                </a:lnTo>
                <a:lnTo>
                  <a:pt x="0" y="674914"/>
                </a:lnTo>
                <a:lnTo>
                  <a:pt x="10887" y="0"/>
                </a:lnTo>
                <a:close/>
              </a:path>
            </a:pathLst>
          </a:custGeom>
          <a:solidFill>
            <a:srgbClr val="EDE7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8E51005-65DF-476B-A067-97A93732577A}"/>
              </a:ext>
            </a:extLst>
          </p:cNvPr>
          <p:cNvSpPr/>
          <p:nvPr/>
        </p:nvSpPr>
        <p:spPr>
          <a:xfrm>
            <a:off x="-22860" y="-45720"/>
            <a:ext cx="2643052" cy="3362597"/>
          </a:xfrm>
          <a:custGeom>
            <a:avLst/>
            <a:gdLst>
              <a:gd name="connsiteX0" fmla="*/ 0 w 2628900"/>
              <a:gd name="connsiteY0" fmla="*/ 0 h 3329940"/>
              <a:gd name="connsiteX1" fmla="*/ 2628900 w 2628900"/>
              <a:gd name="connsiteY1" fmla="*/ 0 h 3329940"/>
              <a:gd name="connsiteX2" fmla="*/ 2621280 w 2628900"/>
              <a:gd name="connsiteY2" fmla="*/ 3329940 h 3329940"/>
              <a:gd name="connsiteX3" fmla="*/ 22860 w 2628900"/>
              <a:gd name="connsiteY3" fmla="*/ 716280 h 3329940"/>
              <a:gd name="connsiteX4" fmla="*/ 0 w 2628900"/>
              <a:gd name="connsiteY4" fmla="*/ 0 h 3329940"/>
              <a:gd name="connsiteX0" fmla="*/ 0 w 2628900"/>
              <a:gd name="connsiteY0" fmla="*/ 0 h 3329940"/>
              <a:gd name="connsiteX1" fmla="*/ 2628900 w 2628900"/>
              <a:gd name="connsiteY1" fmla="*/ 0 h 3329940"/>
              <a:gd name="connsiteX2" fmla="*/ 2621280 w 2628900"/>
              <a:gd name="connsiteY2" fmla="*/ 3329940 h 3329940"/>
              <a:gd name="connsiteX3" fmla="*/ 1088 w 2628900"/>
              <a:gd name="connsiteY3" fmla="*/ 705394 h 3329940"/>
              <a:gd name="connsiteX4" fmla="*/ 0 w 2628900"/>
              <a:gd name="connsiteY4" fmla="*/ 0 h 3329940"/>
              <a:gd name="connsiteX0" fmla="*/ 0 w 2643052"/>
              <a:gd name="connsiteY0" fmla="*/ 0 h 3362597"/>
              <a:gd name="connsiteX1" fmla="*/ 2628900 w 2643052"/>
              <a:gd name="connsiteY1" fmla="*/ 0 h 3362597"/>
              <a:gd name="connsiteX2" fmla="*/ 2643052 w 2643052"/>
              <a:gd name="connsiteY2" fmla="*/ 3362597 h 3362597"/>
              <a:gd name="connsiteX3" fmla="*/ 1088 w 2643052"/>
              <a:gd name="connsiteY3" fmla="*/ 705394 h 3362597"/>
              <a:gd name="connsiteX4" fmla="*/ 0 w 2643052"/>
              <a:gd name="connsiteY4" fmla="*/ 0 h 3362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3052" h="3362597">
                <a:moveTo>
                  <a:pt x="0" y="0"/>
                </a:moveTo>
                <a:lnTo>
                  <a:pt x="2628900" y="0"/>
                </a:lnTo>
                <a:cubicBezTo>
                  <a:pt x="2633617" y="1120866"/>
                  <a:pt x="2638335" y="2241731"/>
                  <a:pt x="2643052" y="3362597"/>
                </a:cubicBezTo>
                <a:lnTo>
                  <a:pt x="1088" y="705394"/>
                </a:lnTo>
                <a:cubicBezTo>
                  <a:pt x="725" y="470263"/>
                  <a:pt x="363" y="235131"/>
                  <a:pt x="0" y="0"/>
                </a:cubicBezTo>
                <a:close/>
              </a:path>
            </a:pathLst>
          </a:custGeom>
          <a:blipFill>
            <a:blip r:embed="rId6">
              <a:alphaModFix amt="85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048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F26C47-8377-4597-9CB2-86E41FA8830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pPr/>
              <a:t>13</a:t>
            </a:fld>
            <a:endParaRPr lang="es-MX" dirty="0">
              <a:solidFill>
                <a:srgbClr val="23362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B6B20D-DA54-45A4-B6A0-B5816D2E7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566" y="0"/>
            <a:ext cx="8519809" cy="1325563"/>
          </a:xfrm>
        </p:spPr>
        <p:txBody>
          <a:bodyPr>
            <a:normAutofit/>
          </a:bodyPr>
          <a:lstStyle/>
          <a:p>
            <a:r>
              <a:rPr lang="en-US" sz="3200" dirty="0"/>
              <a:t>Managing Debt</a:t>
            </a:r>
          </a:p>
        </p:txBody>
      </p:sp>
      <p:pic>
        <p:nvPicPr>
          <p:cNvPr id="7" name="Graphic 6" descr="House outline">
            <a:extLst>
              <a:ext uri="{FF2B5EF4-FFF2-40B4-BE49-F238E27FC236}">
                <a16:creationId xmlns:a16="http://schemas.microsoft.com/office/drawing/2014/main" id="{25F1636E-CC31-4B9B-87E4-C46C0669F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936505" y="1837263"/>
            <a:ext cx="1371600" cy="1371600"/>
          </a:xfrm>
          <a:prstGeom prst="rect">
            <a:avLst/>
          </a:prstGeom>
        </p:spPr>
      </p:pic>
      <p:pic>
        <p:nvPicPr>
          <p:cNvPr id="9" name="Graphic 8" descr="Car outline">
            <a:extLst>
              <a:ext uri="{FF2B5EF4-FFF2-40B4-BE49-F238E27FC236}">
                <a16:creationId xmlns:a16="http://schemas.microsoft.com/office/drawing/2014/main" id="{482DCF80-B2F4-414F-8D49-0DBA36B08D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281612" y="1910075"/>
            <a:ext cx="1533525" cy="1533525"/>
          </a:xfrm>
          <a:prstGeom prst="rect">
            <a:avLst/>
          </a:prstGeom>
        </p:spPr>
      </p:pic>
      <p:pic>
        <p:nvPicPr>
          <p:cNvPr id="11" name="Graphic 10" descr="Credit card outline">
            <a:extLst>
              <a:ext uri="{FF2B5EF4-FFF2-40B4-BE49-F238E27FC236}">
                <a16:creationId xmlns:a16="http://schemas.microsoft.com/office/drawing/2014/main" id="{FA866CA4-D67A-4840-AE3C-A38515B9E5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788644" y="1952763"/>
            <a:ext cx="1371600" cy="1371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A05110E-6FCE-4A53-88C3-90FDE3DC0396}"/>
              </a:ext>
            </a:extLst>
          </p:cNvPr>
          <p:cNvSpPr txBox="1"/>
          <p:nvPr/>
        </p:nvSpPr>
        <p:spPr>
          <a:xfrm>
            <a:off x="2936557" y="3446929"/>
            <a:ext cx="14422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E2E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BAH or 25% of pretax pay</a:t>
            </a:r>
          </a:p>
          <a:p>
            <a:pPr algn="ctr"/>
            <a:endParaRPr lang="en-US" sz="2400" b="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7E1EAD-D6BF-4F36-B1FD-4BF7FFB46E6F}"/>
              </a:ext>
            </a:extLst>
          </p:cNvPr>
          <p:cNvSpPr txBox="1"/>
          <p:nvPr/>
        </p:nvSpPr>
        <p:spPr>
          <a:xfrm>
            <a:off x="5200649" y="3443600"/>
            <a:ext cx="1695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E2E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15–20% of pretax pay</a:t>
            </a:r>
            <a:endParaRPr lang="en-US" sz="24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6DEE1D-CE02-4E95-85CF-90A42D723027}"/>
              </a:ext>
            </a:extLst>
          </p:cNvPr>
          <p:cNvSpPr txBox="1"/>
          <p:nvPr/>
        </p:nvSpPr>
        <p:spPr>
          <a:xfrm>
            <a:off x="7631905" y="3419064"/>
            <a:ext cx="16954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E2E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Total debt less than </a:t>
            </a:r>
          </a:p>
          <a:p>
            <a:pPr algn="ctr"/>
            <a:r>
              <a:rPr lang="en-US" sz="2400" b="1" dirty="0">
                <a:solidFill>
                  <a:srgbClr val="0E2E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36–43% of pretax pay</a:t>
            </a:r>
          </a:p>
          <a:p>
            <a:pPr algn="ctr"/>
            <a:endParaRPr lang="en-US" sz="24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E08123-C03B-4C88-9D14-68940B9A1E7A}"/>
              </a:ext>
            </a:extLst>
          </p:cNvPr>
          <p:cNvSpPr txBox="1"/>
          <p:nvPr/>
        </p:nvSpPr>
        <p:spPr>
          <a:xfrm>
            <a:off x="9938488" y="3441172"/>
            <a:ext cx="16954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E2E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Pay credit cards in full every month</a:t>
            </a:r>
          </a:p>
          <a:p>
            <a:pPr algn="ctr"/>
            <a:endParaRPr lang="en-US" sz="2400" b="1"/>
          </a:p>
        </p:txBody>
      </p:sp>
      <p:pic>
        <p:nvPicPr>
          <p:cNvPr id="4" name="Graphic 3" descr="Money outline">
            <a:extLst>
              <a:ext uri="{FF2B5EF4-FFF2-40B4-BE49-F238E27FC236}">
                <a16:creationId xmlns:a16="http://schemas.microsoft.com/office/drawing/2014/main" id="{5047DEFB-B895-4BFD-9806-42AC751833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0133751" y="1947600"/>
            <a:ext cx="130492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33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B2A99-867E-EB4F-9ECF-96C6C893A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8984" y="1145995"/>
            <a:ext cx="6353783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ECE1CA"/>
                </a:solidFill>
              </a:rPr>
              <a:t>Retirement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D7D32-B9F5-904D-BA0E-CE6C967771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26014" y="2385912"/>
            <a:ext cx="4480560" cy="42681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ECE1CA"/>
                </a:solidFill>
              </a:rPr>
              <a:t>Military Retirement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14</a:t>
            </a:fld>
            <a:endParaRPr lang="es-MX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Graphic 7" descr="Target outline">
            <a:extLst>
              <a:ext uri="{FF2B5EF4-FFF2-40B4-BE49-F238E27FC236}">
                <a16:creationId xmlns:a16="http://schemas.microsoft.com/office/drawing/2014/main" id="{615E3E61-610F-4BE6-9BC8-D18E891E4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828985" y="3070765"/>
            <a:ext cx="457200" cy="457200"/>
          </a:xfrm>
          <a:prstGeom prst="rect">
            <a:avLst/>
          </a:prstGeom>
        </p:spPr>
      </p:pic>
      <p:pic>
        <p:nvPicPr>
          <p:cNvPr id="12" name="Graphic 11" descr="Piggy Bank outline">
            <a:extLst>
              <a:ext uri="{FF2B5EF4-FFF2-40B4-BE49-F238E27FC236}">
                <a16:creationId xmlns:a16="http://schemas.microsoft.com/office/drawing/2014/main" id="{A45DB289-9C02-4A2E-82B4-B0EAF5CA84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828984" y="3797164"/>
            <a:ext cx="457200" cy="457200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8DABC3A-B0B9-42B6-91C0-CDCE1E124330}"/>
              </a:ext>
            </a:extLst>
          </p:cNvPr>
          <p:cNvSpPr txBox="1">
            <a:spLocks/>
          </p:cNvSpPr>
          <p:nvPr/>
        </p:nvSpPr>
        <p:spPr>
          <a:xfrm>
            <a:off x="5426013" y="3061714"/>
            <a:ext cx="5120640" cy="457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ECE1CA"/>
                </a:solidFill>
              </a:rPr>
              <a:t>Review Retirement Savings Goals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4AD7D5-DF61-4FF8-A0E0-082388F5A993}"/>
              </a:ext>
            </a:extLst>
          </p:cNvPr>
          <p:cNvSpPr txBox="1"/>
          <p:nvPr/>
        </p:nvSpPr>
        <p:spPr>
          <a:xfrm>
            <a:off x="6025473" y="4278213"/>
            <a:ext cx="5205046" cy="256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ECE1C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TSP</a:t>
            </a: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ECE1C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401(k)</a:t>
            </a: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ECE1C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403(b)</a:t>
            </a:r>
            <a:br>
              <a:rPr lang="en-US" sz="2200" b="1" dirty="0">
                <a:solidFill>
                  <a:srgbClr val="ECE1C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200" b="1" dirty="0">
                <a:solidFill>
                  <a:srgbClr val="ECE1C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IRAs</a:t>
            </a:r>
            <a:br>
              <a:rPr lang="en-US" sz="2200" b="1" dirty="0">
                <a:solidFill>
                  <a:srgbClr val="ECE1C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2200" b="1" dirty="0">
              <a:solidFill>
                <a:srgbClr val="ECE1C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B93B0F-B587-45F6-AE01-DB74E1A845F7}"/>
              </a:ext>
            </a:extLst>
          </p:cNvPr>
          <p:cNvSpPr txBox="1">
            <a:spLocks/>
          </p:cNvSpPr>
          <p:nvPr/>
        </p:nvSpPr>
        <p:spPr>
          <a:xfrm>
            <a:off x="5426013" y="3788789"/>
            <a:ext cx="4757996" cy="8392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ECE1CA"/>
                </a:solidFill>
              </a:rPr>
              <a:t>Savings Options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71D15D6-6DFC-47F0-A514-364D102E69FB}"/>
              </a:ext>
            </a:extLst>
          </p:cNvPr>
          <p:cNvSpPr/>
          <p:nvPr/>
        </p:nvSpPr>
        <p:spPr>
          <a:xfrm>
            <a:off x="-25400" y="-25400"/>
            <a:ext cx="5935133" cy="3310467"/>
          </a:xfrm>
          <a:custGeom>
            <a:avLst/>
            <a:gdLst>
              <a:gd name="connsiteX0" fmla="*/ 0 w 5935133"/>
              <a:gd name="connsiteY0" fmla="*/ 0 h 3310467"/>
              <a:gd name="connsiteX1" fmla="*/ 5935133 w 5935133"/>
              <a:gd name="connsiteY1" fmla="*/ 8467 h 3310467"/>
              <a:gd name="connsiteX2" fmla="*/ 2641600 w 5935133"/>
              <a:gd name="connsiteY2" fmla="*/ 3310467 h 3310467"/>
              <a:gd name="connsiteX3" fmla="*/ 8467 w 5935133"/>
              <a:gd name="connsiteY3" fmla="*/ 694267 h 3310467"/>
              <a:gd name="connsiteX4" fmla="*/ 0 w 5935133"/>
              <a:gd name="connsiteY4" fmla="*/ 0 h 3310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5133" h="3310467">
                <a:moveTo>
                  <a:pt x="0" y="0"/>
                </a:moveTo>
                <a:lnTo>
                  <a:pt x="5935133" y="8467"/>
                </a:lnTo>
                <a:lnTo>
                  <a:pt x="2641600" y="3310467"/>
                </a:lnTo>
                <a:lnTo>
                  <a:pt x="8467" y="6942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 descr="Chevron arrows with solid fill">
            <a:extLst>
              <a:ext uri="{FF2B5EF4-FFF2-40B4-BE49-F238E27FC236}">
                <a16:creationId xmlns:a16="http://schemas.microsoft.com/office/drawing/2014/main" id="{BC78B6DB-436F-4E30-9698-C1C36A149D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59722" y="4402990"/>
            <a:ext cx="450011" cy="450011"/>
          </a:xfrm>
          <a:prstGeom prst="rect">
            <a:avLst/>
          </a:prstGeom>
        </p:spPr>
      </p:pic>
      <p:pic>
        <p:nvPicPr>
          <p:cNvPr id="18" name="Graphic 17" descr="Chevron arrows with solid fill">
            <a:extLst>
              <a:ext uri="{FF2B5EF4-FFF2-40B4-BE49-F238E27FC236}">
                <a16:creationId xmlns:a16="http://schemas.microsoft.com/office/drawing/2014/main" id="{D8490782-C76B-45EA-B3C5-F473190D74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56290" y="4890408"/>
            <a:ext cx="450011" cy="450011"/>
          </a:xfrm>
          <a:prstGeom prst="rect">
            <a:avLst/>
          </a:prstGeom>
        </p:spPr>
      </p:pic>
      <p:pic>
        <p:nvPicPr>
          <p:cNvPr id="19" name="Graphic 18" descr="Chevron arrows with solid fill">
            <a:extLst>
              <a:ext uri="{FF2B5EF4-FFF2-40B4-BE49-F238E27FC236}">
                <a16:creationId xmlns:a16="http://schemas.microsoft.com/office/drawing/2014/main" id="{96E02326-F0EB-48D2-BDA1-D5AD1D75A4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58947" y="5370501"/>
            <a:ext cx="450011" cy="450011"/>
          </a:xfrm>
          <a:prstGeom prst="rect">
            <a:avLst/>
          </a:prstGeom>
        </p:spPr>
      </p:pic>
      <p:pic>
        <p:nvPicPr>
          <p:cNvPr id="21" name="Graphic 20" descr="Chevron arrows with solid fill">
            <a:extLst>
              <a:ext uri="{FF2B5EF4-FFF2-40B4-BE49-F238E27FC236}">
                <a16:creationId xmlns:a16="http://schemas.microsoft.com/office/drawing/2014/main" id="{CF81451D-FA6A-4F48-A506-8CC827ECE1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56290" y="5853543"/>
            <a:ext cx="450011" cy="450011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6E8DCC31-53BA-43A3-B29D-758EC251FD5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28984" y="2338443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022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7954F-8062-924A-B71B-D8B16C9B7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972" y="2870202"/>
            <a:ext cx="6347298" cy="1325563"/>
          </a:xfrm>
        </p:spPr>
        <p:txBody>
          <a:bodyPr/>
          <a:lstStyle/>
          <a:p>
            <a:r>
              <a:rPr lang="en-US" sz="3200" dirty="0"/>
              <a:t>Other Benefits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15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Graphic 3" descr="Treasure chest outline">
            <a:extLst>
              <a:ext uri="{FF2B5EF4-FFF2-40B4-BE49-F238E27FC236}">
                <a16:creationId xmlns:a16="http://schemas.microsoft.com/office/drawing/2014/main" id="{13896685-CFAF-49E3-AA5A-ED8D4B807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695864" y="2711624"/>
            <a:ext cx="1371600" cy="1371600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CCAFF88-32E6-4709-AA2A-DA9F7A95D281}"/>
              </a:ext>
            </a:extLst>
          </p:cNvPr>
          <p:cNvSpPr/>
          <p:nvPr/>
        </p:nvSpPr>
        <p:spPr>
          <a:xfrm>
            <a:off x="-25400" y="-25400"/>
            <a:ext cx="5935133" cy="3310467"/>
          </a:xfrm>
          <a:custGeom>
            <a:avLst/>
            <a:gdLst>
              <a:gd name="connsiteX0" fmla="*/ 0 w 5935133"/>
              <a:gd name="connsiteY0" fmla="*/ 0 h 3310467"/>
              <a:gd name="connsiteX1" fmla="*/ 5935133 w 5935133"/>
              <a:gd name="connsiteY1" fmla="*/ 8467 h 3310467"/>
              <a:gd name="connsiteX2" fmla="*/ 2641600 w 5935133"/>
              <a:gd name="connsiteY2" fmla="*/ 3310467 h 3310467"/>
              <a:gd name="connsiteX3" fmla="*/ 8467 w 5935133"/>
              <a:gd name="connsiteY3" fmla="*/ 694267 h 3310467"/>
              <a:gd name="connsiteX4" fmla="*/ 0 w 5935133"/>
              <a:gd name="connsiteY4" fmla="*/ 0 h 3310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5133" h="3310467">
                <a:moveTo>
                  <a:pt x="0" y="0"/>
                </a:moveTo>
                <a:lnTo>
                  <a:pt x="5935133" y="8467"/>
                </a:lnTo>
                <a:lnTo>
                  <a:pt x="2641600" y="3310467"/>
                </a:lnTo>
                <a:lnTo>
                  <a:pt x="8467" y="6942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2320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BED9C-0ADF-0946-ADDA-53A71EC75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8722" y="0"/>
            <a:ext cx="8519809" cy="1325563"/>
          </a:xfrm>
        </p:spPr>
        <p:txBody>
          <a:bodyPr>
            <a:normAutofit/>
          </a:bodyPr>
          <a:lstStyle/>
          <a:p>
            <a:r>
              <a:rPr lang="en-US" sz="3200" dirty="0"/>
              <a:t>Survivor Benefits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65FBD-AD12-4242-891A-2FE2F0C47305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EFD60A3-5ACE-4690-8574-C4BAA62BF7C0}"/>
              </a:ext>
            </a:extLst>
          </p:cNvPr>
          <p:cNvSpPr/>
          <p:nvPr/>
        </p:nvSpPr>
        <p:spPr>
          <a:xfrm>
            <a:off x="-38100" y="3524250"/>
            <a:ext cx="2657475" cy="3343275"/>
          </a:xfrm>
          <a:custGeom>
            <a:avLst/>
            <a:gdLst>
              <a:gd name="connsiteX0" fmla="*/ 0 w 2657475"/>
              <a:gd name="connsiteY0" fmla="*/ 2638425 h 3343275"/>
              <a:gd name="connsiteX1" fmla="*/ 9525 w 2657475"/>
              <a:gd name="connsiteY1" fmla="*/ 3343275 h 3343275"/>
              <a:gd name="connsiteX2" fmla="*/ 2657475 w 2657475"/>
              <a:gd name="connsiteY2" fmla="*/ 3343275 h 3343275"/>
              <a:gd name="connsiteX3" fmla="*/ 2647950 w 2657475"/>
              <a:gd name="connsiteY3" fmla="*/ 0 h 3343275"/>
              <a:gd name="connsiteX4" fmla="*/ 0 w 2657475"/>
              <a:gd name="connsiteY4" fmla="*/ 263842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7475" h="3343275">
                <a:moveTo>
                  <a:pt x="0" y="2638425"/>
                </a:moveTo>
                <a:lnTo>
                  <a:pt x="9525" y="3343275"/>
                </a:lnTo>
                <a:lnTo>
                  <a:pt x="2657475" y="3343275"/>
                </a:lnTo>
                <a:lnTo>
                  <a:pt x="2647950" y="0"/>
                </a:lnTo>
                <a:lnTo>
                  <a:pt x="0" y="2638425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EA55DD4-0F35-45AA-9DD1-9E7CE9C9CF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18661" y="1455870"/>
            <a:ext cx="9056273" cy="445588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Servicemembers’ Group Life Insurance (SGLI)</a:t>
            </a:r>
          </a:p>
          <a:p>
            <a:r>
              <a:rPr lang="en-US" dirty="0"/>
              <a:t>Casualty Assistance Office</a:t>
            </a:r>
          </a:p>
          <a:p>
            <a:r>
              <a:rPr lang="en-US" dirty="0"/>
              <a:t>Dependency and Indemnification Compensation (DIC)</a:t>
            </a:r>
          </a:p>
          <a:p>
            <a:r>
              <a:rPr lang="en-US" dirty="0"/>
              <a:t>Education Benefits</a:t>
            </a:r>
          </a:p>
          <a:p>
            <a:r>
              <a:rPr lang="en-US" dirty="0"/>
              <a:t>Heroes Earning Assistance and Relief Tax (HEART) Act</a:t>
            </a:r>
          </a:p>
          <a:p>
            <a:r>
              <a:rPr lang="en-US" dirty="0"/>
              <a:t>VA Burial at any National Cemetery</a:t>
            </a:r>
          </a:p>
          <a:p>
            <a:r>
              <a:rPr lang="en-US" dirty="0"/>
              <a:t>Survivor Benefit Plan (SBP)</a:t>
            </a:r>
          </a:p>
          <a:p>
            <a:r>
              <a:rPr lang="en-US" dirty="0"/>
              <a:t>Survivor Outreach Services (SOS)</a:t>
            </a:r>
          </a:p>
          <a:p>
            <a:r>
              <a:rPr lang="en-US" dirty="0"/>
              <a:t>Death Gratuity</a:t>
            </a:r>
          </a:p>
          <a:p>
            <a:r>
              <a:rPr lang="en-US" dirty="0"/>
              <a:t>Social Security Survivors Benefits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523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6731EE-3CDA-4F00-A00D-47AD2C3FC97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65FBD-AD12-4242-891A-2FE2F0C47305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256E2C1-D6FE-4B70-9A79-C8A68A551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0191" y="2542"/>
            <a:ext cx="8519809" cy="1325563"/>
          </a:xfrm>
        </p:spPr>
        <p:txBody>
          <a:bodyPr>
            <a:normAutofit/>
          </a:bodyPr>
          <a:lstStyle/>
          <a:p>
            <a:r>
              <a:rPr lang="en-US" sz="3200" dirty="0"/>
              <a:t>Education Benefits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F62E52-F517-46E6-885E-B92C98D447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20265" y="3878481"/>
            <a:ext cx="2480908" cy="603504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/>
              <a:t>Post-9/11 GI Bill Benefits Transfer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US" sz="200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7B5899D-C551-4DBA-AF2F-9DCF844F1AA9}"/>
              </a:ext>
            </a:extLst>
          </p:cNvPr>
          <p:cNvSpPr txBox="1">
            <a:spLocks/>
          </p:cNvSpPr>
          <p:nvPr/>
        </p:nvSpPr>
        <p:spPr>
          <a:xfrm>
            <a:off x="2910191" y="3878481"/>
            <a:ext cx="2834238" cy="603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Education Benefits and Savings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Handout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287931E-3B89-4300-8560-6C5E683BB46D}"/>
              </a:ext>
            </a:extLst>
          </p:cNvPr>
          <p:cNvSpPr txBox="1">
            <a:spLocks/>
          </p:cNvSpPr>
          <p:nvPr/>
        </p:nvSpPr>
        <p:spPr>
          <a:xfrm>
            <a:off x="9355827" y="3878481"/>
            <a:ext cx="2125308" cy="603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Tuition Assistance</a:t>
            </a:r>
          </a:p>
        </p:txBody>
      </p:sp>
      <p:pic>
        <p:nvPicPr>
          <p:cNvPr id="13" name="Graphic 12" descr="Flag outline">
            <a:extLst>
              <a:ext uri="{FF2B5EF4-FFF2-40B4-BE49-F238E27FC236}">
                <a16:creationId xmlns:a16="http://schemas.microsoft.com/office/drawing/2014/main" id="{B961BA07-7079-4D86-92C4-BE1737B3C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874919" y="2506881"/>
            <a:ext cx="1371600" cy="1371600"/>
          </a:xfrm>
          <a:prstGeom prst="rect">
            <a:avLst/>
          </a:prstGeom>
        </p:spPr>
      </p:pic>
      <p:pic>
        <p:nvPicPr>
          <p:cNvPr id="21" name="Graphic 20" descr="Document outline">
            <a:extLst>
              <a:ext uri="{FF2B5EF4-FFF2-40B4-BE49-F238E27FC236}">
                <a16:creationId xmlns:a16="http://schemas.microsoft.com/office/drawing/2014/main" id="{56CB6B2A-3717-4B0F-9599-4E8B11D584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641510" y="2506881"/>
            <a:ext cx="1371600" cy="1371600"/>
          </a:xfrm>
          <a:prstGeom prst="rect">
            <a:avLst/>
          </a:prstGeom>
        </p:spPr>
      </p:pic>
      <p:pic>
        <p:nvPicPr>
          <p:cNvPr id="23" name="Graphic 22" descr="Graduation cap outline">
            <a:extLst>
              <a:ext uri="{FF2B5EF4-FFF2-40B4-BE49-F238E27FC236}">
                <a16:creationId xmlns:a16="http://schemas.microsoft.com/office/drawing/2014/main" id="{4BBFA9E5-E120-4A90-B6A6-11067BDF28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732681" y="2506881"/>
            <a:ext cx="1371600" cy="13716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2B2D750-C725-4806-90C7-E5E8B86C278C}"/>
              </a:ext>
            </a:extLst>
          </p:cNvPr>
          <p:cNvSpPr/>
          <p:nvPr/>
        </p:nvSpPr>
        <p:spPr>
          <a:xfrm>
            <a:off x="-10965" y="-43541"/>
            <a:ext cx="2656115" cy="108015"/>
          </a:xfrm>
          <a:prstGeom prst="rect">
            <a:avLst/>
          </a:prstGeom>
          <a:solidFill>
            <a:srgbClr val="EDE7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D47C7CF-F006-47BA-8F43-D2C33B38FE3B}"/>
              </a:ext>
            </a:extLst>
          </p:cNvPr>
          <p:cNvSpPr/>
          <p:nvPr/>
        </p:nvSpPr>
        <p:spPr>
          <a:xfrm>
            <a:off x="-10965" y="1"/>
            <a:ext cx="2656115" cy="3306980"/>
          </a:xfrm>
          <a:custGeom>
            <a:avLst/>
            <a:gdLst>
              <a:gd name="connsiteX0" fmla="*/ 8467 w 2607734"/>
              <a:gd name="connsiteY0" fmla="*/ 0 h 3285067"/>
              <a:gd name="connsiteX1" fmla="*/ 2607734 w 2607734"/>
              <a:gd name="connsiteY1" fmla="*/ 0 h 3285067"/>
              <a:gd name="connsiteX2" fmla="*/ 2599267 w 2607734"/>
              <a:gd name="connsiteY2" fmla="*/ 3285067 h 3285067"/>
              <a:gd name="connsiteX3" fmla="*/ 0 w 2607734"/>
              <a:gd name="connsiteY3" fmla="*/ 660400 h 3285067"/>
              <a:gd name="connsiteX4" fmla="*/ 8467 w 2607734"/>
              <a:gd name="connsiteY4" fmla="*/ 0 h 3285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7734" h="3285067">
                <a:moveTo>
                  <a:pt x="8467" y="0"/>
                </a:moveTo>
                <a:lnTo>
                  <a:pt x="2607734" y="0"/>
                </a:lnTo>
                <a:cubicBezTo>
                  <a:pt x="2604912" y="1095022"/>
                  <a:pt x="2602089" y="2190045"/>
                  <a:pt x="2599267" y="3285067"/>
                </a:cubicBezTo>
                <a:lnTo>
                  <a:pt x="0" y="660400"/>
                </a:lnTo>
                <a:lnTo>
                  <a:pt x="8467" y="0"/>
                </a:lnTo>
                <a:close/>
              </a:path>
            </a:pathLst>
          </a:custGeom>
          <a:blipFill>
            <a:blip r:embed="rId9"/>
            <a:stretch>
              <a:fillRect r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615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65FBD-AD12-4242-891A-2FE2F0C47305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srgbClr val="23362A"/>
              </a:solidFill>
              <a:effectLst/>
              <a:uLnTx/>
              <a:uFillTx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6BED9C-0ADF-0946-ADDA-53A71EC75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1675" y="-2263"/>
            <a:ext cx="8519809" cy="1325563"/>
          </a:xfrm>
        </p:spPr>
        <p:txBody>
          <a:bodyPr>
            <a:normAutofit/>
          </a:bodyPr>
          <a:lstStyle/>
          <a:p>
            <a:r>
              <a:rPr lang="en-US" sz="3200" dirty="0"/>
              <a:t>Spouse 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69084-188E-4025-A041-9B7F5B325F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01736" y="1422268"/>
            <a:ext cx="8452064" cy="478934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Reimbursement for State Licensure and Certification Costs for the Spouse of a Soldier Arising from a Permanent Change of Station</a:t>
            </a:r>
          </a:p>
          <a:p>
            <a:r>
              <a:rPr lang="en-US" dirty="0"/>
              <a:t>My Career Advancement Account (MyCAA) Scholarship</a:t>
            </a:r>
          </a:p>
          <a:p>
            <a:r>
              <a:rPr lang="en-US" dirty="0"/>
              <a:t>Military Spouse Non-Competitive Appointing Authority</a:t>
            </a:r>
          </a:p>
          <a:p>
            <a:r>
              <a:rPr lang="en-US" dirty="0"/>
              <a:t>Military OneSource and DoD Spouse Education and Career Opportunities (</a:t>
            </a:r>
            <a:r>
              <a:rPr lang="en-US" dirty="0" err="1"/>
              <a:t>MySECO</a:t>
            </a:r>
            <a:r>
              <a:rPr lang="en-US" dirty="0"/>
              <a:t>)</a:t>
            </a:r>
          </a:p>
          <a:p>
            <a:r>
              <a:rPr lang="en-US" dirty="0"/>
              <a:t>Army Community Service (ACS) Programs</a:t>
            </a:r>
          </a:p>
          <a:p>
            <a:r>
              <a:rPr lang="en-US" dirty="0"/>
              <a:t>Family Assistance Center (FAC)</a:t>
            </a:r>
          </a:p>
          <a:p>
            <a:r>
              <a:rPr lang="en-US" dirty="0"/>
              <a:t>United Services Organization (USO)</a:t>
            </a:r>
          </a:p>
          <a:p>
            <a:r>
              <a:rPr lang="en-US" dirty="0"/>
              <a:t>Military Spouse Employment Partnership</a:t>
            </a:r>
          </a:p>
          <a:p>
            <a:r>
              <a:rPr lang="en-US" dirty="0"/>
              <a:t>Civilian Personnel Advisory Center (CPAC)</a:t>
            </a:r>
          </a:p>
          <a:p>
            <a:r>
              <a:rPr lang="en-US" dirty="0" err="1"/>
              <a:t>MilSpouse</a:t>
            </a:r>
            <a:r>
              <a:rPr lang="en-US" dirty="0"/>
              <a:t> Money Mission®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08AB908-1D74-436E-8B9B-0C9F3D76B235}"/>
              </a:ext>
            </a:extLst>
          </p:cNvPr>
          <p:cNvSpPr/>
          <p:nvPr/>
        </p:nvSpPr>
        <p:spPr>
          <a:xfrm rot="10800000" flipH="1">
            <a:off x="-40346" y="3526972"/>
            <a:ext cx="2688773" cy="3331028"/>
          </a:xfrm>
          <a:custGeom>
            <a:avLst/>
            <a:gdLst>
              <a:gd name="connsiteX0" fmla="*/ 0 w 2677886"/>
              <a:gd name="connsiteY0" fmla="*/ 0 h 3331028"/>
              <a:gd name="connsiteX1" fmla="*/ 2677886 w 2677886"/>
              <a:gd name="connsiteY1" fmla="*/ 0 h 3331028"/>
              <a:gd name="connsiteX2" fmla="*/ 2677886 w 2677886"/>
              <a:gd name="connsiteY2" fmla="*/ 3331028 h 3331028"/>
              <a:gd name="connsiteX3" fmla="*/ 21771 w 2677886"/>
              <a:gd name="connsiteY3" fmla="*/ 674914 h 3331028"/>
              <a:gd name="connsiteX4" fmla="*/ 0 w 2677886"/>
              <a:gd name="connsiteY4" fmla="*/ 0 h 3331028"/>
              <a:gd name="connsiteX0" fmla="*/ 10887 w 2688773"/>
              <a:gd name="connsiteY0" fmla="*/ 0 h 3331028"/>
              <a:gd name="connsiteX1" fmla="*/ 2688773 w 2688773"/>
              <a:gd name="connsiteY1" fmla="*/ 0 h 3331028"/>
              <a:gd name="connsiteX2" fmla="*/ 2688773 w 2688773"/>
              <a:gd name="connsiteY2" fmla="*/ 3331028 h 3331028"/>
              <a:gd name="connsiteX3" fmla="*/ 0 w 2688773"/>
              <a:gd name="connsiteY3" fmla="*/ 674914 h 3331028"/>
              <a:gd name="connsiteX4" fmla="*/ 10887 w 2688773"/>
              <a:gd name="connsiteY4" fmla="*/ 0 h 3331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8773" h="3331028">
                <a:moveTo>
                  <a:pt x="10887" y="0"/>
                </a:moveTo>
                <a:lnTo>
                  <a:pt x="2688773" y="0"/>
                </a:lnTo>
                <a:lnTo>
                  <a:pt x="2688773" y="3331028"/>
                </a:lnTo>
                <a:lnTo>
                  <a:pt x="0" y="674914"/>
                </a:lnTo>
                <a:lnTo>
                  <a:pt x="10887" y="0"/>
                </a:lnTo>
                <a:close/>
              </a:path>
            </a:pathLst>
          </a:custGeom>
          <a:solidFill>
            <a:srgbClr val="EDE7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5169471-610F-4154-AD57-92A95AC10793}"/>
              </a:ext>
            </a:extLst>
          </p:cNvPr>
          <p:cNvSpPr/>
          <p:nvPr/>
        </p:nvSpPr>
        <p:spPr>
          <a:xfrm>
            <a:off x="-9047" y="3514725"/>
            <a:ext cx="2657475" cy="3343275"/>
          </a:xfrm>
          <a:custGeom>
            <a:avLst/>
            <a:gdLst>
              <a:gd name="connsiteX0" fmla="*/ 0 w 2657475"/>
              <a:gd name="connsiteY0" fmla="*/ 2638425 h 3343275"/>
              <a:gd name="connsiteX1" fmla="*/ 9525 w 2657475"/>
              <a:gd name="connsiteY1" fmla="*/ 3343275 h 3343275"/>
              <a:gd name="connsiteX2" fmla="*/ 2657475 w 2657475"/>
              <a:gd name="connsiteY2" fmla="*/ 3343275 h 3343275"/>
              <a:gd name="connsiteX3" fmla="*/ 2647950 w 2657475"/>
              <a:gd name="connsiteY3" fmla="*/ 0 h 3343275"/>
              <a:gd name="connsiteX4" fmla="*/ 0 w 2657475"/>
              <a:gd name="connsiteY4" fmla="*/ 263842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7475" h="3343275">
                <a:moveTo>
                  <a:pt x="0" y="2638425"/>
                </a:moveTo>
                <a:lnTo>
                  <a:pt x="9525" y="3343275"/>
                </a:lnTo>
                <a:lnTo>
                  <a:pt x="2657475" y="3343275"/>
                </a:lnTo>
                <a:lnTo>
                  <a:pt x="2647950" y="0"/>
                </a:lnTo>
                <a:lnTo>
                  <a:pt x="0" y="2638425"/>
                </a:lnTo>
                <a:close/>
              </a:path>
            </a:pathLst>
          </a:custGeom>
          <a:blipFill>
            <a:blip r:embed="rId3">
              <a:alphaModFix amt="85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3E0D8BE-A3D3-4F1F-9D7F-5844375F1813}"/>
              </a:ext>
            </a:extLst>
          </p:cNvPr>
          <p:cNvSpPr/>
          <p:nvPr/>
        </p:nvSpPr>
        <p:spPr>
          <a:xfrm>
            <a:off x="-40345" y="15240"/>
            <a:ext cx="2688773" cy="3331028"/>
          </a:xfrm>
          <a:custGeom>
            <a:avLst/>
            <a:gdLst>
              <a:gd name="connsiteX0" fmla="*/ 0 w 2677886"/>
              <a:gd name="connsiteY0" fmla="*/ 0 h 3331028"/>
              <a:gd name="connsiteX1" fmla="*/ 2677886 w 2677886"/>
              <a:gd name="connsiteY1" fmla="*/ 0 h 3331028"/>
              <a:gd name="connsiteX2" fmla="*/ 2677886 w 2677886"/>
              <a:gd name="connsiteY2" fmla="*/ 3331028 h 3331028"/>
              <a:gd name="connsiteX3" fmla="*/ 21771 w 2677886"/>
              <a:gd name="connsiteY3" fmla="*/ 674914 h 3331028"/>
              <a:gd name="connsiteX4" fmla="*/ 0 w 2677886"/>
              <a:gd name="connsiteY4" fmla="*/ 0 h 3331028"/>
              <a:gd name="connsiteX0" fmla="*/ 10887 w 2688773"/>
              <a:gd name="connsiteY0" fmla="*/ 0 h 3331028"/>
              <a:gd name="connsiteX1" fmla="*/ 2688773 w 2688773"/>
              <a:gd name="connsiteY1" fmla="*/ 0 h 3331028"/>
              <a:gd name="connsiteX2" fmla="*/ 2688773 w 2688773"/>
              <a:gd name="connsiteY2" fmla="*/ 3331028 h 3331028"/>
              <a:gd name="connsiteX3" fmla="*/ 0 w 2688773"/>
              <a:gd name="connsiteY3" fmla="*/ 674914 h 3331028"/>
              <a:gd name="connsiteX4" fmla="*/ 10887 w 2688773"/>
              <a:gd name="connsiteY4" fmla="*/ 0 h 3331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8773" h="3331028">
                <a:moveTo>
                  <a:pt x="10887" y="0"/>
                </a:moveTo>
                <a:lnTo>
                  <a:pt x="2688773" y="0"/>
                </a:lnTo>
                <a:lnTo>
                  <a:pt x="2688773" y="3331028"/>
                </a:lnTo>
                <a:lnTo>
                  <a:pt x="0" y="674914"/>
                </a:lnTo>
                <a:lnTo>
                  <a:pt x="10887" y="0"/>
                </a:lnTo>
                <a:close/>
              </a:path>
            </a:pathLst>
          </a:custGeom>
          <a:solidFill>
            <a:srgbClr val="EDE7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15129F4-8E64-40DB-9F14-9322FA83E82B}"/>
              </a:ext>
            </a:extLst>
          </p:cNvPr>
          <p:cNvSpPr/>
          <p:nvPr/>
        </p:nvSpPr>
        <p:spPr>
          <a:xfrm>
            <a:off x="-9047" y="0"/>
            <a:ext cx="2667070" cy="3370273"/>
          </a:xfrm>
          <a:custGeom>
            <a:avLst/>
            <a:gdLst>
              <a:gd name="connsiteX0" fmla="*/ 0 w 2628900"/>
              <a:gd name="connsiteY0" fmla="*/ 0 h 3329940"/>
              <a:gd name="connsiteX1" fmla="*/ 2628900 w 2628900"/>
              <a:gd name="connsiteY1" fmla="*/ 0 h 3329940"/>
              <a:gd name="connsiteX2" fmla="*/ 2621280 w 2628900"/>
              <a:gd name="connsiteY2" fmla="*/ 3329940 h 3329940"/>
              <a:gd name="connsiteX3" fmla="*/ 22860 w 2628900"/>
              <a:gd name="connsiteY3" fmla="*/ 716280 h 3329940"/>
              <a:gd name="connsiteX4" fmla="*/ 0 w 2628900"/>
              <a:gd name="connsiteY4" fmla="*/ 0 h 3329940"/>
              <a:gd name="connsiteX0" fmla="*/ 0 w 2628900"/>
              <a:gd name="connsiteY0" fmla="*/ 0 h 3329940"/>
              <a:gd name="connsiteX1" fmla="*/ 2628900 w 2628900"/>
              <a:gd name="connsiteY1" fmla="*/ 0 h 3329940"/>
              <a:gd name="connsiteX2" fmla="*/ 2621280 w 2628900"/>
              <a:gd name="connsiteY2" fmla="*/ 3329940 h 3329940"/>
              <a:gd name="connsiteX3" fmla="*/ 1088 w 2628900"/>
              <a:gd name="connsiteY3" fmla="*/ 705394 h 3329940"/>
              <a:gd name="connsiteX4" fmla="*/ 0 w 2628900"/>
              <a:gd name="connsiteY4" fmla="*/ 0 h 3329940"/>
              <a:gd name="connsiteX0" fmla="*/ 0 w 2643052"/>
              <a:gd name="connsiteY0" fmla="*/ 0 h 3362597"/>
              <a:gd name="connsiteX1" fmla="*/ 2628900 w 2643052"/>
              <a:gd name="connsiteY1" fmla="*/ 0 h 3362597"/>
              <a:gd name="connsiteX2" fmla="*/ 2643052 w 2643052"/>
              <a:gd name="connsiteY2" fmla="*/ 3362597 h 3362597"/>
              <a:gd name="connsiteX3" fmla="*/ 1088 w 2643052"/>
              <a:gd name="connsiteY3" fmla="*/ 705394 h 3362597"/>
              <a:gd name="connsiteX4" fmla="*/ 0 w 2643052"/>
              <a:gd name="connsiteY4" fmla="*/ 0 h 3362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3052" h="3362597">
                <a:moveTo>
                  <a:pt x="0" y="0"/>
                </a:moveTo>
                <a:lnTo>
                  <a:pt x="2628900" y="0"/>
                </a:lnTo>
                <a:cubicBezTo>
                  <a:pt x="2633617" y="1120866"/>
                  <a:pt x="2638335" y="2241731"/>
                  <a:pt x="2643052" y="3362597"/>
                </a:cubicBezTo>
                <a:lnTo>
                  <a:pt x="1088" y="705394"/>
                </a:lnTo>
                <a:cubicBezTo>
                  <a:pt x="725" y="470263"/>
                  <a:pt x="363" y="235131"/>
                  <a:pt x="0" y="0"/>
                </a:cubicBezTo>
                <a:close/>
              </a:path>
            </a:pathLst>
          </a:custGeom>
          <a:blipFill>
            <a:blip r:embed="rId4">
              <a:alphaModFix amt="85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2771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8EEF64B-2C66-4B4C-AB76-25132E337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099" y="2766218"/>
            <a:ext cx="6353783" cy="1325563"/>
          </a:xfrm>
        </p:spPr>
        <p:txBody>
          <a:bodyPr>
            <a:normAutofit/>
          </a:bodyPr>
          <a:lstStyle/>
          <a:p>
            <a:r>
              <a:rPr lang="en-US" sz="3200"/>
              <a:t>Insurance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31D69F-1885-46AE-B1CA-56037D673D2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19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Graphic 5" descr="Umbrella outline">
            <a:extLst>
              <a:ext uri="{FF2B5EF4-FFF2-40B4-BE49-F238E27FC236}">
                <a16:creationId xmlns:a16="http://schemas.microsoft.com/office/drawing/2014/main" id="{68EB2C59-59E2-4F62-841F-8DD18EAD00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628416" y="2720181"/>
            <a:ext cx="1371600" cy="1371600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D38AA3D6-4B76-4D16-ABA0-2C6530182567}"/>
              </a:ext>
            </a:extLst>
          </p:cNvPr>
          <p:cNvSpPr/>
          <p:nvPr/>
        </p:nvSpPr>
        <p:spPr>
          <a:xfrm>
            <a:off x="-16933" y="-50800"/>
            <a:ext cx="5935133" cy="3302000"/>
          </a:xfrm>
          <a:custGeom>
            <a:avLst/>
            <a:gdLst>
              <a:gd name="connsiteX0" fmla="*/ 0 w 5935133"/>
              <a:gd name="connsiteY0" fmla="*/ 0 h 3302000"/>
              <a:gd name="connsiteX1" fmla="*/ 5935133 w 5935133"/>
              <a:gd name="connsiteY1" fmla="*/ 0 h 3302000"/>
              <a:gd name="connsiteX2" fmla="*/ 2633133 w 5935133"/>
              <a:gd name="connsiteY2" fmla="*/ 3302000 h 3302000"/>
              <a:gd name="connsiteX3" fmla="*/ 0 w 5935133"/>
              <a:gd name="connsiteY3" fmla="*/ 685800 h 3302000"/>
              <a:gd name="connsiteX4" fmla="*/ 0 w 5935133"/>
              <a:gd name="connsiteY4" fmla="*/ 0 h 330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5133" h="3302000">
                <a:moveTo>
                  <a:pt x="0" y="0"/>
                </a:moveTo>
                <a:lnTo>
                  <a:pt x="5935133" y="0"/>
                </a:lnTo>
                <a:lnTo>
                  <a:pt x="2633133" y="33020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40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879B5-2179-4741-9C0F-E37479E2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5" y="1134351"/>
            <a:ext cx="6418634" cy="1325563"/>
          </a:xfrm>
        </p:spPr>
        <p:txBody>
          <a:bodyPr>
            <a:normAutofit/>
          </a:bodyPr>
          <a:lstStyle/>
          <a:p>
            <a:r>
              <a:rPr lang="en-US" sz="3200" dirty="0"/>
              <a:t>Agenda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65FBD-AD12-4242-891A-2FE2F0C47305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srgbClr val="ECE1CA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7" name="Graphic 6" descr="Chat outline">
            <a:extLst>
              <a:ext uri="{FF2B5EF4-FFF2-40B4-BE49-F238E27FC236}">
                <a16:creationId xmlns:a16="http://schemas.microsoft.com/office/drawing/2014/main" id="{203FFD8F-6FC6-4E37-8DFE-EB6B4DD80D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981091" y="2267002"/>
            <a:ext cx="457200" cy="457200"/>
          </a:xfrm>
          <a:prstGeom prst="rect">
            <a:avLst/>
          </a:prstGeom>
        </p:spPr>
      </p:pic>
      <p:pic>
        <p:nvPicPr>
          <p:cNvPr id="9" name="Graphic 8" descr="Checklist outline">
            <a:extLst>
              <a:ext uri="{FF2B5EF4-FFF2-40B4-BE49-F238E27FC236}">
                <a16:creationId xmlns:a16="http://schemas.microsoft.com/office/drawing/2014/main" id="{20BDCC9D-A0C7-4293-9220-AD3D31C5B3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981091" y="2968038"/>
            <a:ext cx="457200" cy="4572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FF24FF9-8826-4490-AF2B-0CEB03C5F152}"/>
              </a:ext>
            </a:extLst>
          </p:cNvPr>
          <p:cNvSpPr txBox="1"/>
          <p:nvPr/>
        </p:nvSpPr>
        <p:spPr>
          <a:xfrm>
            <a:off x="5725878" y="2224839"/>
            <a:ext cx="3284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Communication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E22FBE-A142-4406-AEC6-70C21B5D7F0C}"/>
              </a:ext>
            </a:extLst>
          </p:cNvPr>
          <p:cNvSpPr txBox="1"/>
          <p:nvPr/>
        </p:nvSpPr>
        <p:spPr>
          <a:xfrm>
            <a:off x="5725878" y="2968038"/>
            <a:ext cx="4605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Administrative Tasks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27970F94-A26A-4ECF-9060-ABBD1814BE73}"/>
              </a:ext>
            </a:extLst>
          </p:cNvPr>
          <p:cNvSpPr/>
          <p:nvPr/>
        </p:nvSpPr>
        <p:spPr>
          <a:xfrm>
            <a:off x="-22860" y="-30480"/>
            <a:ext cx="5890260" cy="3291840"/>
          </a:xfrm>
          <a:custGeom>
            <a:avLst/>
            <a:gdLst>
              <a:gd name="connsiteX0" fmla="*/ 0 w 5890260"/>
              <a:gd name="connsiteY0" fmla="*/ 7620 h 3291840"/>
              <a:gd name="connsiteX1" fmla="*/ 5890260 w 5890260"/>
              <a:gd name="connsiteY1" fmla="*/ 0 h 3291840"/>
              <a:gd name="connsiteX2" fmla="*/ 2613660 w 5890260"/>
              <a:gd name="connsiteY2" fmla="*/ 3291840 h 3291840"/>
              <a:gd name="connsiteX3" fmla="*/ 15240 w 5890260"/>
              <a:gd name="connsiteY3" fmla="*/ 701040 h 3291840"/>
              <a:gd name="connsiteX4" fmla="*/ 0 w 5890260"/>
              <a:gd name="connsiteY4" fmla="*/ 7620 h 3291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90260" h="3291840">
                <a:moveTo>
                  <a:pt x="0" y="7620"/>
                </a:moveTo>
                <a:lnTo>
                  <a:pt x="5890260" y="0"/>
                </a:lnTo>
                <a:lnTo>
                  <a:pt x="2613660" y="3291840"/>
                </a:lnTo>
                <a:lnTo>
                  <a:pt x="15240" y="701040"/>
                </a:lnTo>
                <a:lnTo>
                  <a:pt x="0" y="762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 descr="Contract outline">
            <a:extLst>
              <a:ext uri="{FF2B5EF4-FFF2-40B4-BE49-F238E27FC236}">
                <a16:creationId xmlns:a16="http://schemas.microsoft.com/office/drawing/2014/main" id="{694A4CF5-03B9-411C-A014-6DA0A1B4B5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4985027" y="5323727"/>
            <a:ext cx="457200" cy="457200"/>
          </a:xfrm>
          <a:prstGeom prst="rect">
            <a:avLst/>
          </a:prstGeom>
        </p:spPr>
      </p:pic>
      <p:pic>
        <p:nvPicPr>
          <p:cNvPr id="17" name="Graphic 16" descr="Umbrella outline">
            <a:extLst>
              <a:ext uri="{FF2B5EF4-FFF2-40B4-BE49-F238E27FC236}">
                <a16:creationId xmlns:a16="http://schemas.microsoft.com/office/drawing/2014/main" id="{3562659D-7ADC-4DE6-A590-0163F25964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4981091" y="4547268"/>
            <a:ext cx="457200" cy="4572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9947DB6-94EC-42C4-ACB6-4A861EA60AA6}"/>
              </a:ext>
            </a:extLst>
          </p:cNvPr>
          <p:cNvSpPr txBox="1"/>
          <p:nvPr/>
        </p:nvSpPr>
        <p:spPr>
          <a:xfrm>
            <a:off x="5751767" y="5323727"/>
            <a:ext cx="4660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Legal Documents and Taxes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ECA7552-925C-4338-BAC9-CB492460681E}"/>
              </a:ext>
            </a:extLst>
          </p:cNvPr>
          <p:cNvSpPr txBox="1"/>
          <p:nvPr/>
        </p:nvSpPr>
        <p:spPr>
          <a:xfrm>
            <a:off x="5751767" y="3753188"/>
            <a:ext cx="301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Financial Planning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CBB7A7-9F56-4E93-B0F7-AAA8D444FC32}"/>
              </a:ext>
            </a:extLst>
          </p:cNvPr>
          <p:cNvSpPr txBox="1"/>
          <p:nvPr/>
        </p:nvSpPr>
        <p:spPr>
          <a:xfrm>
            <a:off x="5725878" y="4538338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Insurance</a:t>
            </a:r>
          </a:p>
        </p:txBody>
      </p:sp>
      <p:pic>
        <p:nvPicPr>
          <p:cNvPr id="26" name="Graphic 25" descr="Money outline">
            <a:extLst>
              <a:ext uri="{FF2B5EF4-FFF2-40B4-BE49-F238E27FC236}">
                <a16:creationId xmlns:a16="http://schemas.microsoft.com/office/drawing/2014/main" id="{94F53FDD-8F98-4152-ADBE-340CF03C7B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4981091" y="3757653"/>
            <a:ext cx="457200" cy="457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8CF33B7-CA49-4072-BE30-2396A6965FEA}"/>
              </a:ext>
            </a:extLst>
          </p:cNvPr>
          <p:cNvSpPr txBox="1"/>
          <p:nvPr/>
        </p:nvSpPr>
        <p:spPr>
          <a:xfrm>
            <a:off x="5725878" y="6108329"/>
            <a:ext cx="301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Resources</a:t>
            </a:r>
          </a:p>
        </p:txBody>
      </p:sp>
      <p:pic>
        <p:nvPicPr>
          <p:cNvPr id="20" name="Graphic 19" descr="Cycle with people outline">
            <a:extLst>
              <a:ext uri="{FF2B5EF4-FFF2-40B4-BE49-F238E27FC236}">
                <a16:creationId xmlns:a16="http://schemas.microsoft.com/office/drawing/2014/main" id="{6A5EF423-D200-4E7B-827F-EAC4216F816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4981091" y="6108329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262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person, indoor, military uniform, people&#10;&#10;Description automatically generated">
            <a:extLst>
              <a:ext uri="{FF2B5EF4-FFF2-40B4-BE49-F238E27FC236}">
                <a16:creationId xmlns:a16="http://schemas.microsoft.com/office/drawing/2014/main" id="{ACA1D328-0FCA-49E2-8509-B755A57AF8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l="18348" t="9551" r="11242"/>
          <a:stretch/>
        </p:blipFill>
        <p:spPr>
          <a:xfrm>
            <a:off x="4998720" y="0"/>
            <a:ext cx="719328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777EA98-9946-4C54-8D08-424060A6885F}"/>
              </a:ext>
            </a:extLst>
          </p:cNvPr>
          <p:cNvSpPr/>
          <p:nvPr/>
        </p:nvSpPr>
        <p:spPr>
          <a:xfrm>
            <a:off x="3608248" y="0"/>
            <a:ext cx="8220336" cy="6858000"/>
          </a:xfrm>
          <a:prstGeom prst="rect">
            <a:avLst/>
          </a:prstGeom>
          <a:gradFill flip="none" rotWithShape="1">
            <a:gsLst>
              <a:gs pos="55000">
                <a:srgbClr val="EDE7DC"/>
              </a:gs>
              <a:gs pos="59000">
                <a:srgbClr val="F6F3EE">
                  <a:alpha val="87000"/>
                </a:srgbClr>
              </a:gs>
              <a:gs pos="77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 descr="Chevron arrows with solid fill">
            <a:extLst>
              <a:ext uri="{FF2B5EF4-FFF2-40B4-BE49-F238E27FC236}">
                <a16:creationId xmlns:a16="http://schemas.microsoft.com/office/drawing/2014/main" id="{90E1539C-5619-41D1-B8D4-839C684E33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45359" y="2107208"/>
            <a:ext cx="457200" cy="457200"/>
          </a:xfrm>
          <a:prstGeom prst="rect">
            <a:avLst/>
          </a:prstGeom>
        </p:spPr>
      </p:pic>
      <p:pic>
        <p:nvPicPr>
          <p:cNvPr id="11" name="Graphic 10" descr="Chevron arrows with solid fill">
            <a:extLst>
              <a:ext uri="{FF2B5EF4-FFF2-40B4-BE49-F238E27FC236}">
                <a16:creationId xmlns:a16="http://schemas.microsoft.com/office/drawing/2014/main" id="{9A3788EC-EE93-4781-A4BF-6231F6D5AD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45359" y="3204736"/>
            <a:ext cx="457200" cy="457200"/>
          </a:xfrm>
          <a:prstGeom prst="rect">
            <a:avLst/>
          </a:prstGeom>
        </p:spPr>
      </p:pic>
      <p:pic>
        <p:nvPicPr>
          <p:cNvPr id="12" name="Graphic 11" descr="Chevron arrows with solid fill">
            <a:extLst>
              <a:ext uri="{FF2B5EF4-FFF2-40B4-BE49-F238E27FC236}">
                <a16:creationId xmlns:a16="http://schemas.microsoft.com/office/drawing/2014/main" id="{01A5FBC6-64C4-451B-BADD-4E72A61B42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45359" y="4756811"/>
            <a:ext cx="457200" cy="4572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B9FD6D-C36D-4B60-A5E6-69777270014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20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636E33E-895C-4CD2-92A9-3D7306793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542" y="-3166"/>
            <a:ext cx="8519809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E2E00"/>
                </a:solidFill>
              </a:rPr>
              <a:t>Health Insurance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827507-8BC1-4EAE-99A1-043B73D0C8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1699" y="2145185"/>
            <a:ext cx="4499345" cy="45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rgbClr val="0E2E00"/>
                </a:solidFill>
              </a:rPr>
              <a:t>Enroll in DEERS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4FEFBF4-7F4F-4FE5-8831-FA6529322B1A}"/>
              </a:ext>
            </a:extLst>
          </p:cNvPr>
          <p:cNvSpPr txBox="1">
            <a:spLocks/>
          </p:cNvSpPr>
          <p:nvPr/>
        </p:nvSpPr>
        <p:spPr>
          <a:xfrm>
            <a:off x="3404331" y="3202082"/>
            <a:ext cx="4499345" cy="91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rgbClr val="0E2E00"/>
                </a:solidFill>
              </a:rPr>
              <a:t>TRICARE or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rgbClr val="0E2E00"/>
                </a:solidFill>
              </a:rPr>
              <a:t>TRICARE Reserve Select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94E217B1-3B24-49D7-B218-927F1DE45E38}"/>
              </a:ext>
            </a:extLst>
          </p:cNvPr>
          <p:cNvSpPr txBox="1">
            <a:spLocks/>
          </p:cNvSpPr>
          <p:nvPr/>
        </p:nvSpPr>
        <p:spPr>
          <a:xfrm>
            <a:off x="3401700" y="4808630"/>
            <a:ext cx="4499345" cy="91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rgbClr val="0E2E00"/>
                </a:solidFill>
              </a:rPr>
              <a:t>Elect Plan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02989E2-A7D2-464F-BA6A-947571C9A363}"/>
              </a:ext>
            </a:extLst>
          </p:cNvPr>
          <p:cNvSpPr/>
          <p:nvPr/>
        </p:nvSpPr>
        <p:spPr>
          <a:xfrm>
            <a:off x="-40210" y="0"/>
            <a:ext cx="2688773" cy="3331028"/>
          </a:xfrm>
          <a:custGeom>
            <a:avLst/>
            <a:gdLst>
              <a:gd name="connsiteX0" fmla="*/ 0 w 2677886"/>
              <a:gd name="connsiteY0" fmla="*/ 0 h 3331028"/>
              <a:gd name="connsiteX1" fmla="*/ 2677886 w 2677886"/>
              <a:gd name="connsiteY1" fmla="*/ 0 h 3331028"/>
              <a:gd name="connsiteX2" fmla="*/ 2677886 w 2677886"/>
              <a:gd name="connsiteY2" fmla="*/ 3331028 h 3331028"/>
              <a:gd name="connsiteX3" fmla="*/ 21771 w 2677886"/>
              <a:gd name="connsiteY3" fmla="*/ 674914 h 3331028"/>
              <a:gd name="connsiteX4" fmla="*/ 0 w 2677886"/>
              <a:gd name="connsiteY4" fmla="*/ 0 h 3331028"/>
              <a:gd name="connsiteX0" fmla="*/ 10887 w 2688773"/>
              <a:gd name="connsiteY0" fmla="*/ 0 h 3331028"/>
              <a:gd name="connsiteX1" fmla="*/ 2688773 w 2688773"/>
              <a:gd name="connsiteY1" fmla="*/ 0 h 3331028"/>
              <a:gd name="connsiteX2" fmla="*/ 2688773 w 2688773"/>
              <a:gd name="connsiteY2" fmla="*/ 3331028 h 3331028"/>
              <a:gd name="connsiteX3" fmla="*/ 0 w 2688773"/>
              <a:gd name="connsiteY3" fmla="*/ 674914 h 3331028"/>
              <a:gd name="connsiteX4" fmla="*/ 10887 w 2688773"/>
              <a:gd name="connsiteY4" fmla="*/ 0 h 3331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8773" h="3331028">
                <a:moveTo>
                  <a:pt x="10887" y="0"/>
                </a:moveTo>
                <a:lnTo>
                  <a:pt x="2688773" y="0"/>
                </a:lnTo>
                <a:lnTo>
                  <a:pt x="2688773" y="3331028"/>
                </a:lnTo>
                <a:lnTo>
                  <a:pt x="0" y="674914"/>
                </a:lnTo>
                <a:lnTo>
                  <a:pt x="10887" y="0"/>
                </a:lnTo>
                <a:close/>
              </a:path>
            </a:pathLst>
          </a:custGeom>
          <a:solidFill>
            <a:srgbClr val="EDE7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2BB7979-6DD0-4DA6-B2C2-FFF14BAF9DA1}"/>
              </a:ext>
            </a:extLst>
          </p:cNvPr>
          <p:cNvSpPr/>
          <p:nvPr/>
        </p:nvSpPr>
        <p:spPr>
          <a:xfrm>
            <a:off x="0" y="0"/>
            <a:ext cx="2667070" cy="3370273"/>
          </a:xfrm>
          <a:custGeom>
            <a:avLst/>
            <a:gdLst>
              <a:gd name="connsiteX0" fmla="*/ 0 w 2628900"/>
              <a:gd name="connsiteY0" fmla="*/ 0 h 3329940"/>
              <a:gd name="connsiteX1" fmla="*/ 2628900 w 2628900"/>
              <a:gd name="connsiteY1" fmla="*/ 0 h 3329940"/>
              <a:gd name="connsiteX2" fmla="*/ 2621280 w 2628900"/>
              <a:gd name="connsiteY2" fmla="*/ 3329940 h 3329940"/>
              <a:gd name="connsiteX3" fmla="*/ 22860 w 2628900"/>
              <a:gd name="connsiteY3" fmla="*/ 716280 h 3329940"/>
              <a:gd name="connsiteX4" fmla="*/ 0 w 2628900"/>
              <a:gd name="connsiteY4" fmla="*/ 0 h 3329940"/>
              <a:gd name="connsiteX0" fmla="*/ 0 w 2628900"/>
              <a:gd name="connsiteY0" fmla="*/ 0 h 3329940"/>
              <a:gd name="connsiteX1" fmla="*/ 2628900 w 2628900"/>
              <a:gd name="connsiteY1" fmla="*/ 0 h 3329940"/>
              <a:gd name="connsiteX2" fmla="*/ 2621280 w 2628900"/>
              <a:gd name="connsiteY2" fmla="*/ 3329940 h 3329940"/>
              <a:gd name="connsiteX3" fmla="*/ 1088 w 2628900"/>
              <a:gd name="connsiteY3" fmla="*/ 705394 h 3329940"/>
              <a:gd name="connsiteX4" fmla="*/ 0 w 2628900"/>
              <a:gd name="connsiteY4" fmla="*/ 0 h 3329940"/>
              <a:gd name="connsiteX0" fmla="*/ 0 w 2643052"/>
              <a:gd name="connsiteY0" fmla="*/ 0 h 3362597"/>
              <a:gd name="connsiteX1" fmla="*/ 2628900 w 2643052"/>
              <a:gd name="connsiteY1" fmla="*/ 0 h 3362597"/>
              <a:gd name="connsiteX2" fmla="*/ 2643052 w 2643052"/>
              <a:gd name="connsiteY2" fmla="*/ 3362597 h 3362597"/>
              <a:gd name="connsiteX3" fmla="*/ 1088 w 2643052"/>
              <a:gd name="connsiteY3" fmla="*/ 705394 h 3362597"/>
              <a:gd name="connsiteX4" fmla="*/ 0 w 2643052"/>
              <a:gd name="connsiteY4" fmla="*/ 0 h 3362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3052" h="3362597">
                <a:moveTo>
                  <a:pt x="0" y="0"/>
                </a:moveTo>
                <a:lnTo>
                  <a:pt x="2628900" y="0"/>
                </a:lnTo>
                <a:cubicBezTo>
                  <a:pt x="2633617" y="1120866"/>
                  <a:pt x="2638335" y="2241731"/>
                  <a:pt x="2643052" y="3362597"/>
                </a:cubicBezTo>
                <a:lnTo>
                  <a:pt x="1088" y="705394"/>
                </a:lnTo>
                <a:cubicBezTo>
                  <a:pt x="725" y="470263"/>
                  <a:pt x="363" y="235131"/>
                  <a:pt x="0" y="0"/>
                </a:cubicBezTo>
                <a:close/>
              </a:path>
            </a:pathLst>
          </a:custGeom>
          <a:blipFill>
            <a:blip r:embed="rId6">
              <a:alphaModFix amt="70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572D5E9-068C-4300-93B6-4823E5C11134}"/>
              </a:ext>
            </a:extLst>
          </p:cNvPr>
          <p:cNvSpPr/>
          <p:nvPr/>
        </p:nvSpPr>
        <p:spPr>
          <a:xfrm>
            <a:off x="-31296" y="3542373"/>
            <a:ext cx="2688772" cy="3370273"/>
          </a:xfrm>
          <a:custGeom>
            <a:avLst/>
            <a:gdLst>
              <a:gd name="connsiteX0" fmla="*/ 0 w 2657475"/>
              <a:gd name="connsiteY0" fmla="*/ 2638425 h 3343275"/>
              <a:gd name="connsiteX1" fmla="*/ 9525 w 2657475"/>
              <a:gd name="connsiteY1" fmla="*/ 3343275 h 3343275"/>
              <a:gd name="connsiteX2" fmla="*/ 2657475 w 2657475"/>
              <a:gd name="connsiteY2" fmla="*/ 3343275 h 3343275"/>
              <a:gd name="connsiteX3" fmla="*/ 2647950 w 2657475"/>
              <a:gd name="connsiteY3" fmla="*/ 0 h 3343275"/>
              <a:gd name="connsiteX4" fmla="*/ 0 w 2657475"/>
              <a:gd name="connsiteY4" fmla="*/ 263842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7475" h="3343275">
                <a:moveTo>
                  <a:pt x="0" y="2638425"/>
                </a:moveTo>
                <a:lnTo>
                  <a:pt x="9525" y="3343275"/>
                </a:lnTo>
                <a:lnTo>
                  <a:pt x="2657475" y="3343275"/>
                </a:lnTo>
                <a:lnTo>
                  <a:pt x="2647950" y="0"/>
                </a:lnTo>
                <a:lnTo>
                  <a:pt x="0" y="2638425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16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000">
              <a:srgbClr val="F6F3EE">
                <a:lumMod val="97000"/>
                <a:alpha val="50000"/>
              </a:srgbClr>
            </a:gs>
            <a:gs pos="51000">
              <a:srgbClr val="EFEAE1">
                <a:alpha val="90000"/>
              </a:srgbClr>
            </a:gs>
            <a:gs pos="39000">
              <a:srgbClr val="EDE7DC"/>
            </a:gs>
            <a:gs pos="73000">
              <a:schemeClr val="bg1">
                <a:alpha val="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D58A10E8-5857-4937-983B-9FD4EA3830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l="7000"/>
          <a:stretch/>
        </p:blipFill>
        <p:spPr>
          <a:xfrm flipH="1">
            <a:off x="7940040" y="-3166"/>
            <a:ext cx="4251960" cy="686116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777EA98-9946-4C54-8D08-424060A6885F}"/>
              </a:ext>
            </a:extLst>
          </p:cNvPr>
          <p:cNvSpPr/>
          <p:nvPr/>
        </p:nvSpPr>
        <p:spPr>
          <a:xfrm>
            <a:off x="3182396" y="-3166"/>
            <a:ext cx="6342604" cy="6861166"/>
          </a:xfrm>
          <a:prstGeom prst="rect">
            <a:avLst/>
          </a:prstGeom>
          <a:gradFill flip="none" rotWithShape="1">
            <a:gsLst>
              <a:gs pos="87000">
                <a:srgbClr val="EFEAE1">
                  <a:alpha val="83000"/>
                </a:srgbClr>
              </a:gs>
              <a:gs pos="75000">
                <a:srgbClr val="EDE7DC"/>
              </a:gs>
              <a:gs pos="98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 descr="Chevron arrows with solid fill">
            <a:extLst>
              <a:ext uri="{FF2B5EF4-FFF2-40B4-BE49-F238E27FC236}">
                <a16:creationId xmlns:a16="http://schemas.microsoft.com/office/drawing/2014/main" id="{90E1539C-5619-41D1-B8D4-839C684E33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30855" y="2057490"/>
            <a:ext cx="457200" cy="457200"/>
          </a:xfrm>
          <a:prstGeom prst="rect">
            <a:avLst/>
          </a:prstGeom>
        </p:spPr>
      </p:pic>
      <p:pic>
        <p:nvPicPr>
          <p:cNvPr id="11" name="Graphic 10" descr="Chevron arrows with solid fill">
            <a:extLst>
              <a:ext uri="{FF2B5EF4-FFF2-40B4-BE49-F238E27FC236}">
                <a16:creationId xmlns:a16="http://schemas.microsoft.com/office/drawing/2014/main" id="{9A3788EC-EE93-4781-A4BF-6231F6D5AD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30855" y="3155018"/>
            <a:ext cx="457200" cy="457200"/>
          </a:xfrm>
          <a:prstGeom prst="rect">
            <a:avLst/>
          </a:prstGeom>
        </p:spPr>
      </p:pic>
      <p:pic>
        <p:nvPicPr>
          <p:cNvPr id="12" name="Graphic 11" descr="Chevron arrows with solid fill">
            <a:extLst>
              <a:ext uri="{FF2B5EF4-FFF2-40B4-BE49-F238E27FC236}">
                <a16:creationId xmlns:a16="http://schemas.microsoft.com/office/drawing/2014/main" id="{01A5FBC6-64C4-451B-BADD-4E72A61B42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30855" y="4295637"/>
            <a:ext cx="457200" cy="4572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B9FD6D-C36D-4B60-A5E6-69777270014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21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636E33E-895C-4CD2-92A9-3D7306793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4719" y="-3166"/>
            <a:ext cx="8519809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E2E00"/>
                </a:solidFill>
              </a:rPr>
              <a:t>Dental and Vision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827507-8BC1-4EAE-99A1-043B73D0C8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87196" y="2080506"/>
            <a:ext cx="4499345" cy="9144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rgbClr val="0E2E00"/>
                </a:solidFill>
              </a:rPr>
              <a:t>Optional to Enroll 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4FEFBF4-7F4F-4FE5-8831-FA6529322B1A}"/>
              </a:ext>
            </a:extLst>
          </p:cNvPr>
          <p:cNvSpPr txBox="1">
            <a:spLocks/>
          </p:cNvSpPr>
          <p:nvPr/>
        </p:nvSpPr>
        <p:spPr>
          <a:xfrm>
            <a:off x="3487195" y="3190464"/>
            <a:ext cx="4499345" cy="91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0E2E00"/>
                </a:solidFill>
              </a:rPr>
              <a:t>Additional Monthly Cost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94E217B1-3B24-49D7-B218-927F1DE45E38}"/>
              </a:ext>
            </a:extLst>
          </p:cNvPr>
          <p:cNvSpPr txBox="1">
            <a:spLocks/>
          </p:cNvSpPr>
          <p:nvPr/>
        </p:nvSpPr>
        <p:spPr>
          <a:xfrm>
            <a:off x="3487195" y="4310224"/>
            <a:ext cx="3934685" cy="779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0E2E00"/>
                </a:solidFill>
              </a:rPr>
              <a:t>Federal Employee Dental and Vision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324D967-6677-4632-AEB0-A0B277019E76}"/>
              </a:ext>
            </a:extLst>
          </p:cNvPr>
          <p:cNvSpPr/>
          <p:nvPr/>
        </p:nvSpPr>
        <p:spPr>
          <a:xfrm>
            <a:off x="-9047" y="0"/>
            <a:ext cx="2667070" cy="3370273"/>
          </a:xfrm>
          <a:custGeom>
            <a:avLst/>
            <a:gdLst>
              <a:gd name="connsiteX0" fmla="*/ 0 w 2628900"/>
              <a:gd name="connsiteY0" fmla="*/ 0 h 3329940"/>
              <a:gd name="connsiteX1" fmla="*/ 2628900 w 2628900"/>
              <a:gd name="connsiteY1" fmla="*/ 0 h 3329940"/>
              <a:gd name="connsiteX2" fmla="*/ 2621280 w 2628900"/>
              <a:gd name="connsiteY2" fmla="*/ 3329940 h 3329940"/>
              <a:gd name="connsiteX3" fmla="*/ 22860 w 2628900"/>
              <a:gd name="connsiteY3" fmla="*/ 716280 h 3329940"/>
              <a:gd name="connsiteX4" fmla="*/ 0 w 2628900"/>
              <a:gd name="connsiteY4" fmla="*/ 0 h 3329940"/>
              <a:gd name="connsiteX0" fmla="*/ 0 w 2628900"/>
              <a:gd name="connsiteY0" fmla="*/ 0 h 3329940"/>
              <a:gd name="connsiteX1" fmla="*/ 2628900 w 2628900"/>
              <a:gd name="connsiteY1" fmla="*/ 0 h 3329940"/>
              <a:gd name="connsiteX2" fmla="*/ 2621280 w 2628900"/>
              <a:gd name="connsiteY2" fmla="*/ 3329940 h 3329940"/>
              <a:gd name="connsiteX3" fmla="*/ 1088 w 2628900"/>
              <a:gd name="connsiteY3" fmla="*/ 705394 h 3329940"/>
              <a:gd name="connsiteX4" fmla="*/ 0 w 2628900"/>
              <a:gd name="connsiteY4" fmla="*/ 0 h 3329940"/>
              <a:gd name="connsiteX0" fmla="*/ 0 w 2643052"/>
              <a:gd name="connsiteY0" fmla="*/ 0 h 3362597"/>
              <a:gd name="connsiteX1" fmla="*/ 2628900 w 2643052"/>
              <a:gd name="connsiteY1" fmla="*/ 0 h 3362597"/>
              <a:gd name="connsiteX2" fmla="*/ 2643052 w 2643052"/>
              <a:gd name="connsiteY2" fmla="*/ 3362597 h 3362597"/>
              <a:gd name="connsiteX3" fmla="*/ 1088 w 2643052"/>
              <a:gd name="connsiteY3" fmla="*/ 705394 h 3362597"/>
              <a:gd name="connsiteX4" fmla="*/ 0 w 2643052"/>
              <a:gd name="connsiteY4" fmla="*/ 0 h 3362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3052" h="3362597">
                <a:moveTo>
                  <a:pt x="0" y="0"/>
                </a:moveTo>
                <a:lnTo>
                  <a:pt x="2628900" y="0"/>
                </a:lnTo>
                <a:cubicBezTo>
                  <a:pt x="2633617" y="1120866"/>
                  <a:pt x="2638335" y="2241731"/>
                  <a:pt x="2643052" y="3362597"/>
                </a:cubicBezTo>
                <a:lnTo>
                  <a:pt x="1088" y="705394"/>
                </a:lnTo>
                <a:cubicBezTo>
                  <a:pt x="725" y="470263"/>
                  <a:pt x="363" y="235131"/>
                  <a:pt x="0" y="0"/>
                </a:cubicBez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143472E-E2D5-458A-B530-0088CD8705A9}"/>
              </a:ext>
            </a:extLst>
          </p:cNvPr>
          <p:cNvSpPr/>
          <p:nvPr/>
        </p:nvSpPr>
        <p:spPr>
          <a:xfrm>
            <a:off x="-31296" y="3520601"/>
            <a:ext cx="2688772" cy="3370273"/>
          </a:xfrm>
          <a:custGeom>
            <a:avLst/>
            <a:gdLst>
              <a:gd name="connsiteX0" fmla="*/ 0 w 2657475"/>
              <a:gd name="connsiteY0" fmla="*/ 2638425 h 3343275"/>
              <a:gd name="connsiteX1" fmla="*/ 9525 w 2657475"/>
              <a:gd name="connsiteY1" fmla="*/ 3343275 h 3343275"/>
              <a:gd name="connsiteX2" fmla="*/ 2657475 w 2657475"/>
              <a:gd name="connsiteY2" fmla="*/ 3343275 h 3343275"/>
              <a:gd name="connsiteX3" fmla="*/ 2647950 w 2657475"/>
              <a:gd name="connsiteY3" fmla="*/ 0 h 3343275"/>
              <a:gd name="connsiteX4" fmla="*/ 0 w 2657475"/>
              <a:gd name="connsiteY4" fmla="*/ 263842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7475" h="3343275">
                <a:moveTo>
                  <a:pt x="0" y="2638425"/>
                </a:moveTo>
                <a:lnTo>
                  <a:pt x="9525" y="3343275"/>
                </a:lnTo>
                <a:lnTo>
                  <a:pt x="2657475" y="3343275"/>
                </a:lnTo>
                <a:lnTo>
                  <a:pt x="2647950" y="0"/>
                </a:lnTo>
                <a:lnTo>
                  <a:pt x="0" y="2638425"/>
                </a:lnTo>
                <a:close/>
              </a:path>
            </a:pathLst>
          </a:custGeom>
          <a:blipFill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3375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C1516E-E181-47A2-A939-0BAAC5A6835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22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046600C-74A2-4BC8-A5AE-7BBE0B80E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503" y="0"/>
            <a:ext cx="8519809" cy="1325563"/>
          </a:xfrm>
        </p:spPr>
        <p:txBody>
          <a:bodyPr>
            <a:normAutofit/>
          </a:bodyPr>
          <a:lstStyle/>
          <a:p>
            <a:r>
              <a:rPr lang="en-US" sz="3200" dirty="0"/>
              <a:t>Property Insurance</a:t>
            </a:r>
          </a:p>
        </p:txBody>
      </p:sp>
      <p:pic>
        <p:nvPicPr>
          <p:cNvPr id="9" name="Graphic 8" descr="Car outline">
            <a:extLst>
              <a:ext uri="{FF2B5EF4-FFF2-40B4-BE49-F238E27FC236}">
                <a16:creationId xmlns:a16="http://schemas.microsoft.com/office/drawing/2014/main" id="{99E21C2D-13D2-4CCF-9091-96235CBC86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555157" y="1613904"/>
            <a:ext cx="1143000" cy="1143000"/>
          </a:xfrm>
          <a:prstGeom prst="rect">
            <a:avLst/>
          </a:prstGeom>
        </p:spPr>
      </p:pic>
      <p:pic>
        <p:nvPicPr>
          <p:cNvPr id="11" name="Graphic 10" descr="House outline">
            <a:extLst>
              <a:ext uri="{FF2B5EF4-FFF2-40B4-BE49-F238E27FC236}">
                <a16:creationId xmlns:a16="http://schemas.microsoft.com/office/drawing/2014/main" id="{6AB6D2C0-D5EB-4F36-9391-CAD9C09D2C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23375" y="1613904"/>
            <a:ext cx="1143000" cy="1143000"/>
          </a:xfrm>
          <a:prstGeom prst="rect">
            <a:avLst/>
          </a:prstGeom>
        </p:spPr>
      </p:pic>
      <p:pic>
        <p:nvPicPr>
          <p:cNvPr id="13" name="Graphic 12" descr="Building outline">
            <a:extLst>
              <a:ext uri="{FF2B5EF4-FFF2-40B4-BE49-F238E27FC236}">
                <a16:creationId xmlns:a16="http://schemas.microsoft.com/office/drawing/2014/main" id="{DBB8F89B-7F8C-491A-950A-1515DBE53E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0160863" y="1514461"/>
            <a:ext cx="1143000" cy="1143000"/>
          </a:xfrm>
          <a:prstGeom prst="rect">
            <a:avLst/>
          </a:prstGeom>
        </p:spPr>
      </p:pic>
      <p:pic>
        <p:nvPicPr>
          <p:cNvPr id="15" name="Graphic 14" descr="Diamond outline">
            <a:extLst>
              <a:ext uri="{FF2B5EF4-FFF2-40B4-BE49-F238E27FC236}">
                <a16:creationId xmlns:a16="http://schemas.microsoft.com/office/drawing/2014/main" id="{C5DDB1C1-9138-4C33-B2BE-CB309BA2F1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819650" y="3245064"/>
            <a:ext cx="1143000" cy="1143000"/>
          </a:xfrm>
          <a:prstGeom prst="rect">
            <a:avLst/>
          </a:prstGeom>
        </p:spPr>
      </p:pic>
      <p:pic>
        <p:nvPicPr>
          <p:cNvPr id="17" name="Graphic 16" descr="Umbrella outline">
            <a:extLst>
              <a:ext uri="{FF2B5EF4-FFF2-40B4-BE49-F238E27FC236}">
                <a16:creationId xmlns:a16="http://schemas.microsoft.com/office/drawing/2014/main" id="{43177550-807C-4E5E-A5D3-E08DE0CC47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715521" y="3227471"/>
            <a:ext cx="1143000" cy="1143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D0DFD01-D1E1-4609-AF19-35734F91F6A6}"/>
              </a:ext>
            </a:extLst>
          </p:cNvPr>
          <p:cNvSpPr txBox="1"/>
          <p:nvPr/>
        </p:nvSpPr>
        <p:spPr>
          <a:xfrm>
            <a:off x="3363062" y="2655971"/>
            <a:ext cx="152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21372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Auto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F10284-B228-45F7-88BD-84CF07BA83F0}"/>
              </a:ext>
            </a:extLst>
          </p:cNvPr>
          <p:cNvSpPr txBox="1"/>
          <p:nvPr/>
        </p:nvSpPr>
        <p:spPr>
          <a:xfrm>
            <a:off x="6077224" y="2655971"/>
            <a:ext cx="2235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21372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Homeowners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2CDDF7-C79F-4F1F-BB6E-FCCE333DA984}"/>
              </a:ext>
            </a:extLst>
          </p:cNvPr>
          <p:cNvSpPr txBox="1"/>
          <p:nvPr/>
        </p:nvSpPr>
        <p:spPr>
          <a:xfrm>
            <a:off x="9614712" y="2655971"/>
            <a:ext cx="2235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21372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Renters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5090EE-F41C-49CC-A5B5-2C5D617FB26E}"/>
              </a:ext>
            </a:extLst>
          </p:cNvPr>
          <p:cNvSpPr txBox="1"/>
          <p:nvPr/>
        </p:nvSpPr>
        <p:spPr>
          <a:xfrm>
            <a:off x="4273499" y="4286348"/>
            <a:ext cx="2235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21372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High-Value Items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566179-8124-4F33-BF5B-D3A187B47BE2}"/>
              </a:ext>
            </a:extLst>
          </p:cNvPr>
          <p:cNvSpPr txBox="1"/>
          <p:nvPr/>
        </p:nvSpPr>
        <p:spPr>
          <a:xfrm>
            <a:off x="8140795" y="4370471"/>
            <a:ext cx="2235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21372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Liability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DCEFA7-EB20-46D1-8CF3-DD6284E246C3}"/>
              </a:ext>
            </a:extLst>
          </p:cNvPr>
          <p:cNvSpPr/>
          <p:nvPr/>
        </p:nvSpPr>
        <p:spPr>
          <a:xfrm>
            <a:off x="2592690" y="5709499"/>
            <a:ext cx="5163175" cy="737843"/>
          </a:xfrm>
          <a:prstGeom prst="rect">
            <a:avLst/>
          </a:prstGeom>
          <a:solidFill>
            <a:srgbClr val="0E2E00"/>
          </a:solidFill>
          <a:ln>
            <a:solidFill>
              <a:srgbClr val="0E2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66209CE-607E-4977-8833-0189CD8487AF}"/>
              </a:ext>
            </a:extLst>
          </p:cNvPr>
          <p:cNvSpPr txBox="1">
            <a:spLocks/>
          </p:cNvSpPr>
          <p:nvPr/>
        </p:nvSpPr>
        <p:spPr>
          <a:xfrm>
            <a:off x="3357387" y="5887110"/>
            <a:ext cx="4308526" cy="41187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  <a:defRPr/>
            </a:pPr>
            <a:r>
              <a:rPr lang="en-US" dirty="0">
                <a:solidFill>
                  <a:srgbClr val="EDE7DC"/>
                </a:solidFill>
              </a:rPr>
              <a:t>Review and Update Policies</a:t>
            </a:r>
          </a:p>
          <a:p>
            <a:pPr marL="0" indent="0" algn="r">
              <a:buNone/>
            </a:pPr>
            <a:endParaRPr lang="en-US" dirty="0">
              <a:solidFill>
                <a:srgbClr val="EDE7DC"/>
              </a:solidFill>
            </a:endParaRPr>
          </a:p>
        </p:txBody>
      </p:sp>
      <p:pic>
        <p:nvPicPr>
          <p:cNvPr id="16" name="Graphic 15" descr="Chevron arrows with solid fill">
            <a:extLst>
              <a:ext uri="{FF2B5EF4-FFF2-40B4-BE49-F238E27FC236}">
                <a16:creationId xmlns:a16="http://schemas.microsoft.com/office/drawing/2014/main" id="{A9AFB684-4BA6-4741-9EA6-4CEC62E84D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926503" y="585557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162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83D4DAF-2FBF-4EB0-97C7-1682A8686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Purpose of Life Insurance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EDA61C-4450-4FD0-BB88-4B2209ACAF1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65FBD-AD12-4242-891A-2FE2F0C47305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srgbClr val="ECE1CA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E29913-A03E-4F25-908B-7A99AA617E24}"/>
              </a:ext>
            </a:extLst>
          </p:cNvPr>
          <p:cNvSpPr/>
          <p:nvPr/>
        </p:nvSpPr>
        <p:spPr>
          <a:xfrm>
            <a:off x="4960344" y="2439488"/>
            <a:ext cx="6404345" cy="914400"/>
          </a:xfrm>
          <a:prstGeom prst="rect">
            <a:avLst/>
          </a:prstGeom>
          <a:solidFill>
            <a:srgbClr val="21372B"/>
          </a:solidFill>
          <a:ln>
            <a:solidFill>
              <a:srgbClr val="977B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83AFE33-E9BE-48D3-B9DE-D1AD6F9FB5FC}"/>
              </a:ext>
            </a:extLst>
          </p:cNvPr>
          <p:cNvSpPr txBox="1">
            <a:spLocks/>
          </p:cNvSpPr>
          <p:nvPr/>
        </p:nvSpPr>
        <p:spPr>
          <a:xfrm>
            <a:off x="4960343" y="2703365"/>
            <a:ext cx="6613576" cy="38664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Offers protection for your family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CE1C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3137F2-A586-4EAF-8F5A-B78DB910A9DE}"/>
              </a:ext>
            </a:extLst>
          </p:cNvPr>
          <p:cNvSpPr/>
          <p:nvPr/>
        </p:nvSpPr>
        <p:spPr>
          <a:xfrm>
            <a:off x="4960344" y="3694012"/>
            <a:ext cx="6404345" cy="914400"/>
          </a:xfrm>
          <a:prstGeom prst="rect">
            <a:avLst/>
          </a:prstGeom>
          <a:solidFill>
            <a:srgbClr val="21372B"/>
          </a:solidFill>
          <a:ln>
            <a:solidFill>
              <a:srgbClr val="977B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DFDBDC-3E4D-4FB7-9D3A-0348EB7C8FB5}"/>
              </a:ext>
            </a:extLst>
          </p:cNvPr>
          <p:cNvSpPr/>
          <p:nvPr/>
        </p:nvSpPr>
        <p:spPr>
          <a:xfrm>
            <a:off x="4960343" y="4948536"/>
            <a:ext cx="6404345" cy="914400"/>
          </a:xfrm>
          <a:prstGeom prst="rect">
            <a:avLst/>
          </a:prstGeom>
          <a:solidFill>
            <a:srgbClr val="21372B"/>
          </a:solidFill>
          <a:ln>
            <a:solidFill>
              <a:srgbClr val="977B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FC55BB6-BF3A-41D3-8550-D82D4E5B019B}"/>
              </a:ext>
            </a:extLst>
          </p:cNvPr>
          <p:cNvSpPr txBox="1">
            <a:spLocks/>
          </p:cNvSpPr>
          <p:nvPr/>
        </p:nvSpPr>
        <p:spPr>
          <a:xfrm>
            <a:off x="4960343" y="3956527"/>
            <a:ext cx="6613576" cy="38664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Marriage affects insurance needs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CE1C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7486043-0520-470F-8767-46FEF1E35A24}"/>
              </a:ext>
            </a:extLst>
          </p:cNvPr>
          <p:cNvSpPr txBox="1">
            <a:spLocks/>
          </p:cNvSpPr>
          <p:nvPr/>
        </p:nvSpPr>
        <p:spPr>
          <a:xfrm>
            <a:off x="4960343" y="5212512"/>
            <a:ext cx="6613576" cy="38664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Reduces financial hardship for loved ones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CE1C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5C9D96E-BD19-4073-94C2-762E10A83A23}"/>
              </a:ext>
            </a:extLst>
          </p:cNvPr>
          <p:cNvSpPr/>
          <p:nvPr/>
        </p:nvSpPr>
        <p:spPr>
          <a:xfrm>
            <a:off x="4141193" y="2439488"/>
            <a:ext cx="685800" cy="914400"/>
          </a:xfrm>
          <a:prstGeom prst="rect">
            <a:avLst/>
          </a:prstGeom>
          <a:solidFill>
            <a:srgbClr val="ECE1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raphic 13" descr="Chevron arrows with solid fill">
            <a:extLst>
              <a:ext uri="{FF2B5EF4-FFF2-40B4-BE49-F238E27FC236}">
                <a16:creationId xmlns:a16="http://schemas.microsoft.com/office/drawing/2014/main" id="{AF3ED6ED-A1D9-4EDA-A2A5-8CA32086E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74543" y="2668088"/>
            <a:ext cx="457200" cy="4572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300D29D-4A2A-4FBE-BA84-B18DF359C4CB}"/>
              </a:ext>
            </a:extLst>
          </p:cNvPr>
          <p:cNvSpPr/>
          <p:nvPr/>
        </p:nvSpPr>
        <p:spPr>
          <a:xfrm>
            <a:off x="4141194" y="3694012"/>
            <a:ext cx="685800" cy="914400"/>
          </a:xfrm>
          <a:prstGeom prst="rect">
            <a:avLst/>
          </a:prstGeom>
          <a:solidFill>
            <a:srgbClr val="ECE1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 descr="Chevron arrows with solid fill">
            <a:extLst>
              <a:ext uri="{FF2B5EF4-FFF2-40B4-BE49-F238E27FC236}">
                <a16:creationId xmlns:a16="http://schemas.microsoft.com/office/drawing/2014/main" id="{7D0E4275-CCB0-46AF-ADA5-3B6D7DADEA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74544" y="3921251"/>
            <a:ext cx="457200" cy="4572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E6B8472-E55F-4E9F-B68C-9996EEC81AF7}"/>
              </a:ext>
            </a:extLst>
          </p:cNvPr>
          <p:cNvSpPr/>
          <p:nvPr/>
        </p:nvSpPr>
        <p:spPr>
          <a:xfrm>
            <a:off x="4141193" y="4948536"/>
            <a:ext cx="685800" cy="914400"/>
          </a:xfrm>
          <a:prstGeom prst="rect">
            <a:avLst/>
          </a:prstGeom>
          <a:solidFill>
            <a:srgbClr val="ECE1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Graphic 17" descr="Chevron arrows with solid fill">
            <a:extLst>
              <a:ext uri="{FF2B5EF4-FFF2-40B4-BE49-F238E27FC236}">
                <a16:creationId xmlns:a16="http://schemas.microsoft.com/office/drawing/2014/main" id="{ADB3C5DC-F317-4296-AC83-82C68FE23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74543" y="5177136"/>
            <a:ext cx="457200" cy="457200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DC63D93-97C9-4B2F-A255-E4311DC0A1F0}"/>
              </a:ext>
            </a:extLst>
          </p:cNvPr>
          <p:cNvSpPr/>
          <p:nvPr/>
        </p:nvSpPr>
        <p:spPr>
          <a:xfrm>
            <a:off x="-36285" y="-20436"/>
            <a:ext cx="5983816" cy="3291417"/>
          </a:xfrm>
          <a:custGeom>
            <a:avLst/>
            <a:gdLst>
              <a:gd name="connsiteX0" fmla="*/ 9525 w 5934075"/>
              <a:gd name="connsiteY0" fmla="*/ 0 h 3305175"/>
              <a:gd name="connsiteX1" fmla="*/ 5934075 w 5934075"/>
              <a:gd name="connsiteY1" fmla="*/ 0 h 3305175"/>
              <a:gd name="connsiteX2" fmla="*/ 2628900 w 5934075"/>
              <a:gd name="connsiteY2" fmla="*/ 3305175 h 3305175"/>
              <a:gd name="connsiteX3" fmla="*/ 0 w 5934075"/>
              <a:gd name="connsiteY3" fmla="*/ 666750 h 3305175"/>
              <a:gd name="connsiteX4" fmla="*/ 9525 w 5934075"/>
              <a:gd name="connsiteY4" fmla="*/ 0 h 3305175"/>
              <a:gd name="connsiteX0" fmla="*/ 0 w 5949950"/>
              <a:gd name="connsiteY0" fmla="*/ 0 h 3339537"/>
              <a:gd name="connsiteX1" fmla="*/ 5949950 w 5949950"/>
              <a:gd name="connsiteY1" fmla="*/ 34362 h 3339537"/>
              <a:gd name="connsiteX2" fmla="*/ 2644775 w 5949950"/>
              <a:gd name="connsiteY2" fmla="*/ 3339537 h 3339537"/>
              <a:gd name="connsiteX3" fmla="*/ 15875 w 5949950"/>
              <a:gd name="connsiteY3" fmla="*/ 701112 h 3339537"/>
              <a:gd name="connsiteX4" fmla="*/ 0 w 5949950"/>
              <a:gd name="connsiteY4" fmla="*/ 0 h 3339537"/>
              <a:gd name="connsiteX0" fmla="*/ 0 w 5983816"/>
              <a:gd name="connsiteY0" fmla="*/ 0 h 3339537"/>
              <a:gd name="connsiteX1" fmla="*/ 5983816 w 5983816"/>
              <a:gd name="connsiteY1" fmla="*/ 17181 h 3339537"/>
              <a:gd name="connsiteX2" fmla="*/ 2644775 w 5983816"/>
              <a:gd name="connsiteY2" fmla="*/ 3339537 h 3339537"/>
              <a:gd name="connsiteX3" fmla="*/ 15875 w 5983816"/>
              <a:gd name="connsiteY3" fmla="*/ 701112 h 3339537"/>
              <a:gd name="connsiteX4" fmla="*/ 0 w 5983816"/>
              <a:gd name="connsiteY4" fmla="*/ 0 h 3339537"/>
              <a:gd name="connsiteX0" fmla="*/ 0 w 5983816"/>
              <a:gd name="connsiteY0" fmla="*/ 0 h 3339537"/>
              <a:gd name="connsiteX1" fmla="*/ 5983816 w 5983816"/>
              <a:gd name="connsiteY1" fmla="*/ 17181 h 3339537"/>
              <a:gd name="connsiteX2" fmla="*/ 2644775 w 5983816"/>
              <a:gd name="connsiteY2" fmla="*/ 3339537 h 3339537"/>
              <a:gd name="connsiteX3" fmla="*/ 15875 w 5983816"/>
              <a:gd name="connsiteY3" fmla="*/ 701112 h 3339537"/>
              <a:gd name="connsiteX4" fmla="*/ 0 w 5983816"/>
              <a:gd name="connsiteY4" fmla="*/ 0 h 333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3816" h="3339537">
                <a:moveTo>
                  <a:pt x="0" y="0"/>
                </a:moveTo>
                <a:lnTo>
                  <a:pt x="5983816" y="17181"/>
                </a:lnTo>
                <a:lnTo>
                  <a:pt x="2644775" y="3339537"/>
                </a:lnTo>
                <a:lnTo>
                  <a:pt x="15875" y="7011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643" t="-3445" r="-169" b="-554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8850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DB60FD78-D124-4A3E-83FA-8BE810457A66}"/>
              </a:ext>
            </a:extLst>
          </p:cNvPr>
          <p:cNvSpPr/>
          <p:nvPr/>
        </p:nvSpPr>
        <p:spPr>
          <a:xfrm>
            <a:off x="2748564" y="1299401"/>
            <a:ext cx="9327529" cy="2726191"/>
          </a:xfrm>
          <a:prstGeom prst="rect">
            <a:avLst/>
          </a:prstGeom>
          <a:solidFill>
            <a:srgbClr val="21372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85EAEA0-4169-45DF-8807-518799DFA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6238" y="-10860"/>
            <a:ext cx="8519809" cy="1325563"/>
          </a:xfrm>
        </p:spPr>
        <p:txBody>
          <a:bodyPr>
            <a:normAutofit/>
          </a:bodyPr>
          <a:lstStyle/>
          <a:p>
            <a:r>
              <a:rPr lang="en-US" sz="3200" dirty="0"/>
              <a:t>Life Insurance Overview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97E7C5-2D83-4327-8780-693CB36C59E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24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9" name="Graphic 8" descr="Family with two children outline">
            <a:extLst>
              <a:ext uri="{FF2B5EF4-FFF2-40B4-BE49-F238E27FC236}">
                <a16:creationId xmlns:a16="http://schemas.microsoft.com/office/drawing/2014/main" id="{4858E12C-AB1A-4999-A482-5373DC71E6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013865" y="1667132"/>
            <a:ext cx="1143000" cy="1143000"/>
          </a:xfrm>
          <a:prstGeom prst="rect">
            <a:avLst/>
          </a:prstGeom>
        </p:spPr>
      </p:pic>
      <p:pic>
        <p:nvPicPr>
          <p:cNvPr id="11" name="Graphic 10" descr="Care outline">
            <a:extLst>
              <a:ext uri="{FF2B5EF4-FFF2-40B4-BE49-F238E27FC236}">
                <a16:creationId xmlns:a16="http://schemas.microsoft.com/office/drawing/2014/main" id="{10EEC999-5C62-4E10-87B0-375206B277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120542" y="1667132"/>
            <a:ext cx="1143000" cy="1143000"/>
          </a:xfrm>
          <a:prstGeom prst="rect">
            <a:avLst/>
          </a:prstGeom>
        </p:spPr>
      </p:pic>
      <p:pic>
        <p:nvPicPr>
          <p:cNvPr id="13" name="Graphic 12" descr="Shield Tick outline">
            <a:extLst>
              <a:ext uri="{FF2B5EF4-FFF2-40B4-BE49-F238E27FC236}">
                <a16:creationId xmlns:a16="http://schemas.microsoft.com/office/drawing/2014/main" id="{730FF2E6-CAB8-4BB8-BCCB-1AB4835A34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594542" y="4371040"/>
            <a:ext cx="685800" cy="685800"/>
          </a:xfrm>
          <a:prstGeom prst="rect">
            <a:avLst/>
          </a:prstGeom>
        </p:spPr>
      </p:pic>
      <p:pic>
        <p:nvPicPr>
          <p:cNvPr id="15" name="Graphic 14" descr="Arrow circle outline">
            <a:extLst>
              <a:ext uri="{FF2B5EF4-FFF2-40B4-BE49-F238E27FC236}">
                <a16:creationId xmlns:a16="http://schemas.microsoft.com/office/drawing/2014/main" id="{FB9EF966-A710-4583-9FBE-8048E972A8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0959719" y="4371040"/>
            <a:ext cx="685800" cy="685800"/>
          </a:xfrm>
          <a:prstGeom prst="rect">
            <a:avLst/>
          </a:prstGeom>
        </p:spPr>
      </p:pic>
      <p:pic>
        <p:nvPicPr>
          <p:cNvPr id="17" name="Graphic 16" descr="Wedding rings outline">
            <a:extLst>
              <a:ext uri="{FF2B5EF4-FFF2-40B4-BE49-F238E27FC236}">
                <a16:creationId xmlns:a16="http://schemas.microsoft.com/office/drawing/2014/main" id="{6203B496-6655-42A9-926B-4AD852B405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6409464" y="4371040"/>
            <a:ext cx="685800" cy="685800"/>
          </a:xfrm>
          <a:prstGeom prst="rect">
            <a:avLst/>
          </a:prstGeom>
        </p:spPr>
      </p:pic>
      <p:pic>
        <p:nvPicPr>
          <p:cNvPr id="19" name="Graphic 18" descr="Stroller outline">
            <a:extLst>
              <a:ext uri="{FF2B5EF4-FFF2-40B4-BE49-F238E27FC236}">
                <a16:creationId xmlns:a16="http://schemas.microsoft.com/office/drawing/2014/main" id="{E9FFF7AC-E039-476D-87C1-DAC89CDC089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7860466" y="4371040"/>
            <a:ext cx="685800" cy="685800"/>
          </a:xfrm>
          <a:prstGeom prst="rect">
            <a:avLst/>
          </a:prstGeom>
        </p:spPr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D80E205E-2FAB-4130-B04C-18F6D1EBD6EB}"/>
              </a:ext>
            </a:extLst>
          </p:cNvPr>
          <p:cNvSpPr txBox="1">
            <a:spLocks/>
          </p:cNvSpPr>
          <p:nvPr/>
        </p:nvSpPr>
        <p:spPr>
          <a:xfrm>
            <a:off x="2895498" y="2710259"/>
            <a:ext cx="2968521" cy="764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000" dirty="0">
                <a:solidFill>
                  <a:srgbClr val="EDE7DC"/>
                </a:solidFill>
              </a:rPr>
              <a:t>Servicemembers’ Group Life Insurance</a:t>
            </a:r>
          </a:p>
          <a:p>
            <a:pPr marL="0" indent="0" algn="ctr">
              <a:buNone/>
            </a:pPr>
            <a:endParaRPr lang="en-US" sz="2200" b="0" dirty="0">
              <a:solidFill>
                <a:srgbClr val="EDE7DC"/>
              </a:solidFill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2D63AE5-E122-40BF-9CC2-5D88B1C29C2E}"/>
              </a:ext>
            </a:extLst>
          </p:cNvPr>
          <p:cNvSpPr txBox="1">
            <a:spLocks/>
          </p:cNvSpPr>
          <p:nvPr/>
        </p:nvSpPr>
        <p:spPr>
          <a:xfrm>
            <a:off x="6101104" y="2736170"/>
            <a:ext cx="2968521" cy="1048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000">
                <a:solidFill>
                  <a:srgbClr val="EDE7DC"/>
                </a:solidFill>
              </a:rPr>
              <a:t>Family Servicemembers’ Group Life Insurance</a:t>
            </a:r>
          </a:p>
          <a:p>
            <a:pPr marL="0" indent="0" algn="ctr">
              <a:buNone/>
            </a:pPr>
            <a:endParaRPr lang="en-US" sz="2200" b="0">
              <a:solidFill>
                <a:srgbClr val="EDE7DC"/>
              </a:solidFill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4AB05AC-9770-4867-934F-F1A6CEED7B98}"/>
              </a:ext>
            </a:extLst>
          </p:cNvPr>
          <p:cNvSpPr txBox="1">
            <a:spLocks/>
          </p:cNvSpPr>
          <p:nvPr/>
        </p:nvSpPr>
        <p:spPr>
          <a:xfrm>
            <a:off x="9451266" y="2736170"/>
            <a:ext cx="2481551" cy="728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000">
                <a:solidFill>
                  <a:srgbClr val="EDE7DC"/>
                </a:solidFill>
              </a:rPr>
              <a:t>Private Life Insurance Options</a:t>
            </a:r>
          </a:p>
          <a:p>
            <a:pPr marL="0" indent="0" algn="ctr">
              <a:buNone/>
            </a:pPr>
            <a:endParaRPr lang="en-US" sz="2200" b="0">
              <a:solidFill>
                <a:srgbClr val="EDE7DC"/>
              </a:solidFill>
            </a:endParaRP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BF3A47B2-1CC8-4DF5-85DA-0E77D62F5824}"/>
              </a:ext>
            </a:extLst>
          </p:cNvPr>
          <p:cNvSpPr txBox="1">
            <a:spLocks/>
          </p:cNvSpPr>
          <p:nvPr/>
        </p:nvSpPr>
        <p:spPr>
          <a:xfrm>
            <a:off x="6275036" y="5030297"/>
            <a:ext cx="954657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700" b="0" dirty="0"/>
              <a:t>Enroll spouse</a:t>
            </a:r>
          </a:p>
          <a:p>
            <a:pPr marL="0" indent="0" algn="ctr">
              <a:buNone/>
            </a:pPr>
            <a:endParaRPr lang="en-US" sz="2200" b="0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EA48F4A-E56F-4AF2-8AD2-E7F2E23F8666}"/>
              </a:ext>
            </a:extLst>
          </p:cNvPr>
          <p:cNvSpPr txBox="1">
            <a:spLocks/>
          </p:cNvSpPr>
          <p:nvPr/>
        </p:nvSpPr>
        <p:spPr>
          <a:xfrm>
            <a:off x="7288966" y="5052937"/>
            <a:ext cx="1828800" cy="13478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700" b="0" dirty="0"/>
              <a:t>Children automatically insured if Service member is enrolled</a:t>
            </a:r>
          </a:p>
          <a:p>
            <a:pPr marL="0" indent="0" algn="ctr">
              <a:buNone/>
            </a:pPr>
            <a:endParaRPr lang="en-US" sz="2200" b="0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80844E25-F3CC-4E29-8A2F-636FC54CA22C}"/>
              </a:ext>
            </a:extLst>
          </p:cNvPr>
          <p:cNvSpPr txBox="1">
            <a:spLocks/>
          </p:cNvSpPr>
          <p:nvPr/>
        </p:nvSpPr>
        <p:spPr>
          <a:xfrm>
            <a:off x="9414953" y="5030297"/>
            <a:ext cx="1090725" cy="3941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700" b="0"/>
              <a:t>Term</a:t>
            </a:r>
          </a:p>
          <a:p>
            <a:pPr marL="0" indent="0" algn="ctr">
              <a:buNone/>
            </a:pPr>
            <a:endParaRPr lang="en-US" sz="2200" b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E88A155E-F2A0-4ABF-A1C8-2F0F62F68561}"/>
              </a:ext>
            </a:extLst>
          </p:cNvPr>
          <p:cNvSpPr txBox="1">
            <a:spLocks/>
          </p:cNvSpPr>
          <p:nvPr/>
        </p:nvSpPr>
        <p:spPr>
          <a:xfrm>
            <a:off x="10638666" y="5051840"/>
            <a:ext cx="1327906" cy="5420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700" b="0"/>
              <a:t>Permanent</a:t>
            </a:r>
          </a:p>
          <a:p>
            <a:pPr marL="0" indent="0" algn="ctr">
              <a:buNone/>
            </a:pPr>
            <a:endParaRPr lang="en-US" sz="2200" b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A3C0FFF-54EA-4564-8284-FF64118F34AA}"/>
              </a:ext>
            </a:extLst>
          </p:cNvPr>
          <p:cNvCxnSpPr/>
          <p:nvPr/>
        </p:nvCxnSpPr>
        <p:spPr>
          <a:xfrm>
            <a:off x="5944039" y="4356874"/>
            <a:ext cx="0" cy="17054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E081A5D-ECBD-42D4-9B00-DEE6CBBFDDA5}"/>
              </a:ext>
            </a:extLst>
          </p:cNvPr>
          <p:cNvCxnSpPr/>
          <p:nvPr/>
        </p:nvCxnSpPr>
        <p:spPr>
          <a:xfrm>
            <a:off x="9266359" y="4354094"/>
            <a:ext cx="0" cy="17054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Graphic 33" descr="Flag outline">
            <a:extLst>
              <a:ext uri="{FF2B5EF4-FFF2-40B4-BE49-F238E27FC236}">
                <a16:creationId xmlns:a16="http://schemas.microsoft.com/office/drawing/2014/main" id="{0E3438B5-6798-4B56-B35F-C36145A7488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4036858" y="4371040"/>
            <a:ext cx="685800" cy="685800"/>
          </a:xfrm>
          <a:prstGeom prst="rect">
            <a:avLst/>
          </a:prstGeom>
        </p:spPr>
      </p:pic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0E60EE7B-97E6-4137-8547-08472477F699}"/>
              </a:ext>
            </a:extLst>
          </p:cNvPr>
          <p:cNvSpPr txBox="1">
            <a:spLocks/>
          </p:cNvSpPr>
          <p:nvPr/>
        </p:nvSpPr>
        <p:spPr>
          <a:xfrm>
            <a:off x="3287892" y="5009636"/>
            <a:ext cx="2183731" cy="1265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700" b="0"/>
              <a:t>Automatically  insured unless Soldier declined coverage</a:t>
            </a:r>
          </a:p>
          <a:p>
            <a:pPr marL="0" indent="0" algn="ctr">
              <a:buNone/>
            </a:pPr>
            <a:endParaRPr lang="en-US" sz="2200" b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24051BD2-7EDF-466F-8827-B82A7F2A873E}"/>
              </a:ext>
            </a:extLst>
          </p:cNvPr>
          <p:cNvSpPr/>
          <p:nvPr/>
        </p:nvSpPr>
        <p:spPr>
          <a:xfrm>
            <a:off x="-43543" y="3516086"/>
            <a:ext cx="2656114" cy="3363685"/>
          </a:xfrm>
          <a:custGeom>
            <a:avLst/>
            <a:gdLst>
              <a:gd name="connsiteX0" fmla="*/ 0 w 2656114"/>
              <a:gd name="connsiteY0" fmla="*/ 2677885 h 3363685"/>
              <a:gd name="connsiteX1" fmla="*/ 2656114 w 2656114"/>
              <a:gd name="connsiteY1" fmla="*/ 0 h 3363685"/>
              <a:gd name="connsiteX2" fmla="*/ 2656114 w 2656114"/>
              <a:gd name="connsiteY2" fmla="*/ 3363685 h 3363685"/>
              <a:gd name="connsiteX3" fmla="*/ 21772 w 2656114"/>
              <a:gd name="connsiteY3" fmla="*/ 3363685 h 3363685"/>
              <a:gd name="connsiteX4" fmla="*/ 0 w 2656114"/>
              <a:gd name="connsiteY4" fmla="*/ 2677885 h 33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6114" h="3363685">
                <a:moveTo>
                  <a:pt x="0" y="2677885"/>
                </a:moveTo>
                <a:lnTo>
                  <a:pt x="2656114" y="0"/>
                </a:lnTo>
                <a:lnTo>
                  <a:pt x="2656114" y="3363685"/>
                </a:lnTo>
                <a:lnTo>
                  <a:pt x="21772" y="3363685"/>
                </a:lnTo>
                <a:lnTo>
                  <a:pt x="0" y="2677885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A34AD939-ED49-4C71-8874-E0236DD3FC8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08258" y="1646737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9812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erson and person kissing&#10;&#10;Description automatically generated with low confidence">
            <a:extLst>
              <a:ext uri="{FF2B5EF4-FFF2-40B4-BE49-F238E27FC236}">
                <a16:creationId xmlns:a16="http://schemas.microsoft.com/office/drawing/2014/main" id="{1B1E00FB-D577-4CCA-A322-FA1C6C2982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61" r="27067"/>
          <a:stretch/>
        </p:blipFill>
        <p:spPr>
          <a:xfrm>
            <a:off x="6093827" y="0"/>
            <a:ext cx="6098173" cy="691948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C0C3E5-3D63-4C2D-9C70-B798143B4C6C}"/>
              </a:ext>
            </a:extLst>
          </p:cNvPr>
          <p:cNvSpPr/>
          <p:nvPr/>
        </p:nvSpPr>
        <p:spPr>
          <a:xfrm>
            <a:off x="2758439" y="0"/>
            <a:ext cx="7778931" cy="6919480"/>
          </a:xfrm>
          <a:prstGeom prst="rect">
            <a:avLst/>
          </a:prstGeom>
          <a:gradFill flip="none" rotWithShape="1">
            <a:gsLst>
              <a:gs pos="77000">
                <a:srgbClr val="F6F3EE">
                  <a:alpha val="77000"/>
                </a:srgbClr>
              </a:gs>
              <a:gs pos="65000">
                <a:srgbClr val="EDE7DC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D742A80-1B41-4607-9941-E573C3D51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927" y="8792"/>
            <a:ext cx="8519809" cy="1347151"/>
          </a:xfrm>
        </p:spPr>
        <p:txBody>
          <a:bodyPr>
            <a:normAutofit/>
          </a:bodyPr>
          <a:lstStyle/>
          <a:p>
            <a:r>
              <a:rPr lang="en-US" sz="3200" dirty="0"/>
              <a:t>Update Beneficiaries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80E97E-4B9F-46C6-BD22-F1122566BC9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25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3" name="Graphic 12" descr="Care outline">
            <a:extLst>
              <a:ext uri="{FF2B5EF4-FFF2-40B4-BE49-F238E27FC236}">
                <a16:creationId xmlns:a16="http://schemas.microsoft.com/office/drawing/2014/main" id="{3F960BB7-D216-4001-B0E1-0946B2897B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031702" y="3004979"/>
            <a:ext cx="685800" cy="685800"/>
          </a:xfrm>
          <a:prstGeom prst="rect">
            <a:avLst/>
          </a:prstGeom>
        </p:spPr>
      </p:pic>
      <p:pic>
        <p:nvPicPr>
          <p:cNvPr id="15" name="Graphic 14" descr="Contract outline">
            <a:extLst>
              <a:ext uri="{FF2B5EF4-FFF2-40B4-BE49-F238E27FC236}">
                <a16:creationId xmlns:a16="http://schemas.microsoft.com/office/drawing/2014/main" id="{0C5EF394-5737-4B55-8A12-92CAC903C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939601" y="4147979"/>
            <a:ext cx="914400" cy="914400"/>
          </a:xfrm>
          <a:prstGeom prst="rect">
            <a:avLst/>
          </a:prstGeom>
        </p:spPr>
      </p:pic>
      <p:pic>
        <p:nvPicPr>
          <p:cNvPr id="16" name="Graphic 15" descr="Treasure chest outline">
            <a:extLst>
              <a:ext uri="{FF2B5EF4-FFF2-40B4-BE49-F238E27FC236}">
                <a16:creationId xmlns:a16="http://schemas.microsoft.com/office/drawing/2014/main" id="{941CF8BC-BD99-4E99-8E4B-AA18A9F679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3031702" y="5626100"/>
            <a:ext cx="685800" cy="685800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0EFF2-8126-464B-AC71-11620277F952}"/>
              </a:ext>
            </a:extLst>
          </p:cNvPr>
          <p:cNvSpPr txBox="1">
            <a:spLocks/>
          </p:cNvSpPr>
          <p:nvPr/>
        </p:nvSpPr>
        <p:spPr>
          <a:xfrm rot="10800000" flipV="1">
            <a:off x="3930861" y="1966942"/>
            <a:ext cx="1428919" cy="4738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/>
              <a:t>SGLI</a:t>
            </a:r>
          </a:p>
          <a:p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4DF287F-0404-4C46-893F-6045B3D3C63E}"/>
              </a:ext>
            </a:extLst>
          </p:cNvPr>
          <p:cNvSpPr txBox="1">
            <a:spLocks/>
          </p:cNvSpPr>
          <p:nvPr/>
        </p:nvSpPr>
        <p:spPr>
          <a:xfrm rot="10800000" flipV="1">
            <a:off x="3933122" y="3063109"/>
            <a:ext cx="3467069" cy="7766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/>
              <a:t>Private Life Insurance</a:t>
            </a:r>
          </a:p>
          <a:p>
            <a:endParaRPr lang="en-US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88791B7-F201-4555-8027-7BC33D498148}"/>
              </a:ext>
            </a:extLst>
          </p:cNvPr>
          <p:cNvSpPr txBox="1">
            <a:spLocks/>
          </p:cNvSpPr>
          <p:nvPr/>
        </p:nvSpPr>
        <p:spPr>
          <a:xfrm rot="10800000" flipV="1">
            <a:off x="3993909" y="4456163"/>
            <a:ext cx="3729253" cy="7766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dirty="0"/>
              <a:t>DD 93 and TSP-3</a:t>
            </a:r>
          </a:p>
          <a:p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13CA2A4-75F9-4377-B272-A38BAD2D93AD}"/>
              </a:ext>
            </a:extLst>
          </p:cNvPr>
          <p:cNvSpPr txBox="1">
            <a:spLocks/>
          </p:cNvSpPr>
          <p:nvPr/>
        </p:nvSpPr>
        <p:spPr>
          <a:xfrm rot="10800000" flipV="1">
            <a:off x="3993909" y="5678746"/>
            <a:ext cx="4329305" cy="7766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/>
              <a:t>Retirement and Investments</a:t>
            </a:r>
          </a:p>
          <a:p>
            <a:endParaRPr lang="en-US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A36FB46-A030-4198-A37C-A5E438E6738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21495" y="1837561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782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ECC2526-EBAB-3D41-AB8C-DD1A2A4854AB}"/>
              </a:ext>
            </a:extLst>
          </p:cNvPr>
          <p:cNvSpPr txBox="1">
            <a:spLocks/>
          </p:cNvSpPr>
          <p:nvPr/>
        </p:nvSpPr>
        <p:spPr>
          <a:xfrm>
            <a:off x="2924105" y="7360"/>
            <a:ext cx="85198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23362A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/>
              <a:t>Life Insurance Needs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C9C7E72-BBBD-2145-AE40-C79B5A5C1352}"/>
              </a:ext>
            </a:extLst>
          </p:cNvPr>
          <p:cNvSpPr txBox="1">
            <a:spLocks/>
          </p:cNvSpPr>
          <p:nvPr/>
        </p:nvSpPr>
        <p:spPr>
          <a:xfrm>
            <a:off x="2924105" y="1674488"/>
            <a:ext cx="6069609" cy="2372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rgbClr val="21372B"/>
                </a:solidFill>
              </a:rPr>
              <a:t>L</a:t>
            </a:r>
            <a:r>
              <a:rPr lang="en-US" dirty="0">
                <a:solidFill>
                  <a:srgbClr val="21372B"/>
                </a:solidFill>
              </a:rPr>
              <a:t>iabilities </a:t>
            </a:r>
            <a:r>
              <a:rPr lang="en-US" sz="2000" dirty="0">
                <a:solidFill>
                  <a:srgbClr val="21372B"/>
                </a:solidFill>
              </a:rPr>
              <a:t>(debts and obligations)</a:t>
            </a:r>
          </a:p>
          <a:p>
            <a:r>
              <a:rPr lang="en-US" sz="3200" dirty="0">
                <a:solidFill>
                  <a:srgbClr val="21372B"/>
                </a:solidFill>
              </a:rPr>
              <a:t>I</a:t>
            </a:r>
            <a:r>
              <a:rPr lang="en-US" dirty="0">
                <a:solidFill>
                  <a:srgbClr val="21372B"/>
                </a:solidFill>
              </a:rPr>
              <a:t>ncome </a:t>
            </a:r>
            <a:r>
              <a:rPr lang="en-US" sz="2000" dirty="0">
                <a:solidFill>
                  <a:srgbClr val="21372B"/>
                </a:solidFill>
              </a:rPr>
              <a:t>(amount X number of years needed)</a:t>
            </a:r>
            <a:endParaRPr lang="en-US" dirty="0">
              <a:solidFill>
                <a:srgbClr val="21372B"/>
              </a:solidFill>
            </a:endParaRPr>
          </a:p>
          <a:p>
            <a:r>
              <a:rPr lang="en-US" sz="3200" dirty="0">
                <a:solidFill>
                  <a:srgbClr val="21372B"/>
                </a:solidFill>
              </a:rPr>
              <a:t>F</a:t>
            </a:r>
            <a:r>
              <a:rPr lang="en-US" dirty="0">
                <a:solidFill>
                  <a:srgbClr val="21372B"/>
                </a:solidFill>
              </a:rPr>
              <a:t>inal expenses</a:t>
            </a:r>
          </a:p>
          <a:p>
            <a:r>
              <a:rPr lang="en-US" sz="3200" dirty="0">
                <a:solidFill>
                  <a:srgbClr val="21372B"/>
                </a:solidFill>
              </a:rPr>
              <a:t>E</a:t>
            </a:r>
            <a:r>
              <a:rPr lang="en-US" dirty="0">
                <a:solidFill>
                  <a:srgbClr val="21372B"/>
                </a:solidFill>
              </a:rPr>
              <a:t>ducation and other goals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33526" y="4096624"/>
            <a:ext cx="4772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Subtract current coverage and assets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34414" y="4894610"/>
            <a:ext cx="2497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Your Total Need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9418257" y="2128852"/>
            <a:ext cx="1828800" cy="3274177"/>
            <a:chOff x="9786257" y="2939143"/>
            <a:chExt cx="1828800" cy="3274177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9786257" y="2939143"/>
              <a:ext cx="1828800" cy="0"/>
            </a:xfrm>
            <a:prstGeom prst="line">
              <a:avLst/>
            </a:prstGeom>
            <a:ln w="38100">
              <a:solidFill>
                <a:srgbClr val="2137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9786257" y="3526972"/>
              <a:ext cx="1828800" cy="0"/>
            </a:xfrm>
            <a:prstGeom prst="line">
              <a:avLst/>
            </a:prstGeom>
            <a:ln w="38100">
              <a:solidFill>
                <a:srgbClr val="2137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9786257" y="5144832"/>
              <a:ext cx="1828800" cy="0"/>
            </a:xfrm>
            <a:prstGeom prst="line">
              <a:avLst/>
            </a:prstGeom>
            <a:ln w="38100">
              <a:solidFill>
                <a:srgbClr val="2137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9786257" y="4071258"/>
              <a:ext cx="1828800" cy="0"/>
            </a:xfrm>
            <a:prstGeom prst="line">
              <a:avLst/>
            </a:prstGeom>
            <a:ln w="38100">
              <a:solidFill>
                <a:srgbClr val="2137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786257" y="4593771"/>
              <a:ext cx="1828800" cy="0"/>
            </a:xfrm>
            <a:prstGeom prst="line">
              <a:avLst/>
            </a:prstGeom>
            <a:ln w="38100">
              <a:solidFill>
                <a:srgbClr val="2137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9786257" y="5658149"/>
              <a:ext cx="1828800" cy="555171"/>
            </a:xfrm>
            <a:prstGeom prst="rect">
              <a:avLst/>
            </a:prstGeom>
            <a:noFill/>
            <a:ln w="38100">
              <a:solidFill>
                <a:srgbClr val="2137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786257" y="3073030"/>
              <a:ext cx="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23362A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+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786257" y="3606525"/>
              <a:ext cx="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23362A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+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786257" y="4139830"/>
              <a:ext cx="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23362A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+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786257" y="4712253"/>
              <a:ext cx="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23362A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-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26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B488D03-D471-458A-959F-208FE60EEF32}"/>
              </a:ext>
            </a:extLst>
          </p:cNvPr>
          <p:cNvSpPr/>
          <p:nvPr/>
        </p:nvSpPr>
        <p:spPr>
          <a:xfrm>
            <a:off x="-32657" y="-43543"/>
            <a:ext cx="2623457" cy="3341914"/>
          </a:xfrm>
          <a:custGeom>
            <a:avLst/>
            <a:gdLst>
              <a:gd name="connsiteX0" fmla="*/ 10886 w 2623457"/>
              <a:gd name="connsiteY0" fmla="*/ 10886 h 3341914"/>
              <a:gd name="connsiteX1" fmla="*/ 2623457 w 2623457"/>
              <a:gd name="connsiteY1" fmla="*/ 0 h 3341914"/>
              <a:gd name="connsiteX2" fmla="*/ 2623457 w 2623457"/>
              <a:gd name="connsiteY2" fmla="*/ 3341914 h 3341914"/>
              <a:gd name="connsiteX3" fmla="*/ 0 w 2623457"/>
              <a:gd name="connsiteY3" fmla="*/ 696686 h 3341914"/>
              <a:gd name="connsiteX4" fmla="*/ 10886 w 2623457"/>
              <a:gd name="connsiteY4" fmla="*/ 10886 h 3341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3457" h="3341914">
                <a:moveTo>
                  <a:pt x="10886" y="10886"/>
                </a:moveTo>
                <a:lnTo>
                  <a:pt x="2623457" y="0"/>
                </a:lnTo>
                <a:lnTo>
                  <a:pt x="2623457" y="3341914"/>
                </a:lnTo>
                <a:lnTo>
                  <a:pt x="0" y="696686"/>
                </a:lnTo>
                <a:lnTo>
                  <a:pt x="10886" y="10886"/>
                </a:lnTo>
                <a:close/>
              </a:path>
            </a:pathLst>
          </a:custGeom>
          <a:blipFill>
            <a:blip r:embed="rId3"/>
            <a:stretch>
              <a:fillRect l="1143" t="-968" r="-1143" b="96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2068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0AC2FAD-13D0-B442-BD8F-875EA2ACBB25}"/>
              </a:ext>
            </a:extLst>
          </p:cNvPr>
          <p:cNvSpPr txBox="1">
            <a:spLocks/>
          </p:cNvSpPr>
          <p:nvPr/>
        </p:nvSpPr>
        <p:spPr>
          <a:xfrm>
            <a:off x="5000016" y="2648817"/>
            <a:ext cx="63537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ECE1CA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/>
              <a:t>Legal Documents and Taxes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380DA6-2484-4B4F-A0FF-1CE35C3DF48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27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Graphic 4" descr="Contract outline">
            <a:extLst>
              <a:ext uri="{FF2B5EF4-FFF2-40B4-BE49-F238E27FC236}">
                <a16:creationId xmlns:a16="http://schemas.microsoft.com/office/drawing/2014/main" id="{0F14FCF0-7E1C-4F11-B596-AC4EEF9B06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28416" y="260278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276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and person kissing&#10;&#10;Description automatically generated">
            <a:extLst>
              <a:ext uri="{FF2B5EF4-FFF2-40B4-BE49-F238E27FC236}">
                <a16:creationId xmlns:a16="http://schemas.microsoft.com/office/drawing/2014/main" id="{048BA9AB-4792-4EE4-9030-A799FE2851B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 flipH="1">
            <a:off x="8550543" y="0"/>
            <a:ext cx="3857696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6C05167-7D94-4D60-A3EA-7CA675E55BD2}"/>
              </a:ext>
            </a:extLst>
          </p:cNvPr>
          <p:cNvSpPr/>
          <p:nvPr/>
        </p:nvSpPr>
        <p:spPr>
          <a:xfrm>
            <a:off x="7658100" y="0"/>
            <a:ext cx="3467100" cy="6858000"/>
          </a:xfrm>
          <a:prstGeom prst="rect">
            <a:avLst/>
          </a:prstGeom>
          <a:gradFill flip="none" rotWithShape="1">
            <a:gsLst>
              <a:gs pos="37000">
                <a:srgbClr val="EDE7DC">
                  <a:alpha val="86000"/>
                </a:srgbClr>
              </a:gs>
              <a:gs pos="25000">
                <a:srgbClr val="EDE7DC"/>
              </a:gs>
              <a:gs pos="75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FA44AB-0D25-C747-98A2-9390F2EF1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677" y="0"/>
            <a:ext cx="8519809" cy="1325563"/>
          </a:xfrm>
        </p:spPr>
        <p:txBody>
          <a:bodyPr>
            <a:normAutofit/>
          </a:bodyPr>
          <a:lstStyle/>
          <a:p>
            <a:r>
              <a:rPr lang="en-US" sz="3200" dirty="0"/>
              <a:t>Estate Planning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F7D91D-A55B-5146-AF0A-E554E5004B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15677" y="1647300"/>
            <a:ext cx="4742423" cy="3199033"/>
          </a:xfrm>
        </p:spPr>
        <p:txBody>
          <a:bodyPr>
            <a:normAutofit/>
          </a:bodyPr>
          <a:lstStyle/>
          <a:p>
            <a:r>
              <a:rPr lang="en-US" dirty="0"/>
              <a:t>Will</a:t>
            </a:r>
          </a:p>
          <a:p>
            <a:r>
              <a:rPr lang="en-US" dirty="0"/>
              <a:t>Power of Attorney</a:t>
            </a:r>
          </a:p>
          <a:p>
            <a:r>
              <a:rPr lang="en-US" dirty="0"/>
              <a:t>Living Will</a:t>
            </a:r>
          </a:p>
          <a:p>
            <a:r>
              <a:rPr lang="en-US" dirty="0"/>
              <a:t>Trust</a:t>
            </a:r>
          </a:p>
          <a:p>
            <a:r>
              <a:rPr lang="en-US" dirty="0"/>
              <a:t>Asset Titling</a:t>
            </a:r>
          </a:p>
          <a:p>
            <a:r>
              <a:rPr lang="en-US" dirty="0"/>
              <a:t>Home of Record/Residency </a:t>
            </a:r>
          </a:p>
          <a:p>
            <a:r>
              <a:rPr lang="en-US" dirty="0"/>
              <a:t>Guardianship</a:t>
            </a:r>
          </a:p>
          <a:p>
            <a:pPr marL="457200" lvl="1" indent="0">
              <a:buNone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solidFill>
                  <a:srgbClr val="ECE1CA"/>
                </a:solidFill>
              </a:rPr>
              <a:pPr/>
              <a:t>28</a:t>
            </a:fld>
            <a:endParaRPr lang="es-MX" dirty="0">
              <a:solidFill>
                <a:srgbClr val="ECE1CA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EC3395-E527-4E83-8B69-12164C5BACD9}"/>
              </a:ext>
            </a:extLst>
          </p:cNvPr>
          <p:cNvSpPr/>
          <p:nvPr/>
        </p:nvSpPr>
        <p:spPr>
          <a:xfrm>
            <a:off x="2590800" y="5437340"/>
            <a:ext cx="8366760" cy="656100"/>
          </a:xfrm>
          <a:prstGeom prst="rect">
            <a:avLst/>
          </a:prstGeom>
          <a:solidFill>
            <a:srgbClr val="21372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75F3C08-E2A0-4906-B452-5F2D585224BA}"/>
              </a:ext>
            </a:extLst>
          </p:cNvPr>
          <p:cNvSpPr txBox="1">
            <a:spLocks/>
          </p:cNvSpPr>
          <p:nvPr/>
        </p:nvSpPr>
        <p:spPr>
          <a:xfrm>
            <a:off x="2915677" y="5552592"/>
            <a:ext cx="8729359" cy="578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dirty="0">
                <a:solidFill>
                  <a:srgbClr val="EDE7DC"/>
                </a:solidFill>
              </a:rPr>
              <a:t>FREE assistance at installation Legal Services Office</a:t>
            </a:r>
          </a:p>
          <a:p>
            <a:pPr lvl="1"/>
            <a:endParaRPr lang="en-US" b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AEED5B5-FBF8-40DD-B836-0BAD6CBE803F}"/>
              </a:ext>
            </a:extLst>
          </p:cNvPr>
          <p:cNvSpPr/>
          <p:nvPr/>
        </p:nvSpPr>
        <p:spPr>
          <a:xfrm>
            <a:off x="-43543" y="3516086"/>
            <a:ext cx="2656114" cy="3363685"/>
          </a:xfrm>
          <a:custGeom>
            <a:avLst/>
            <a:gdLst>
              <a:gd name="connsiteX0" fmla="*/ 0 w 2656114"/>
              <a:gd name="connsiteY0" fmla="*/ 2677885 h 3363685"/>
              <a:gd name="connsiteX1" fmla="*/ 2656114 w 2656114"/>
              <a:gd name="connsiteY1" fmla="*/ 0 h 3363685"/>
              <a:gd name="connsiteX2" fmla="*/ 2656114 w 2656114"/>
              <a:gd name="connsiteY2" fmla="*/ 3363685 h 3363685"/>
              <a:gd name="connsiteX3" fmla="*/ 21772 w 2656114"/>
              <a:gd name="connsiteY3" fmla="*/ 3363685 h 3363685"/>
              <a:gd name="connsiteX4" fmla="*/ 0 w 2656114"/>
              <a:gd name="connsiteY4" fmla="*/ 2677885 h 33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6114" h="3363685">
                <a:moveTo>
                  <a:pt x="0" y="2677885"/>
                </a:moveTo>
                <a:lnTo>
                  <a:pt x="2656114" y="0"/>
                </a:lnTo>
                <a:lnTo>
                  <a:pt x="2656114" y="3363685"/>
                </a:lnTo>
                <a:lnTo>
                  <a:pt x="21772" y="3363685"/>
                </a:lnTo>
                <a:lnTo>
                  <a:pt x="0" y="2677885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7519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6A6C0FF-3495-49F7-926F-D1747D52A0A6}"/>
              </a:ext>
            </a:extLst>
          </p:cNvPr>
          <p:cNvSpPr/>
          <p:nvPr/>
        </p:nvSpPr>
        <p:spPr>
          <a:xfrm>
            <a:off x="7452360" y="1325563"/>
            <a:ext cx="4343400" cy="4948237"/>
          </a:xfrm>
          <a:prstGeom prst="rect">
            <a:avLst/>
          </a:prstGeom>
          <a:solidFill>
            <a:srgbClr val="2137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B0D4A3-1B9A-ED42-A835-CBE0BD461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0839" y="0"/>
            <a:ext cx="8519809" cy="1325563"/>
          </a:xfrm>
        </p:spPr>
        <p:txBody>
          <a:bodyPr>
            <a:normAutofit/>
          </a:bodyPr>
          <a:lstStyle/>
          <a:p>
            <a:r>
              <a:rPr lang="en-US" sz="3200" dirty="0"/>
              <a:t>Taxes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A62B42-3F65-8F49-AB3C-ABF81B099D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75804" y="1553558"/>
            <a:ext cx="4096512" cy="4733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EDE7DC"/>
                </a:solidFill>
              </a:rPr>
              <a:t>Residency Issues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29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8212D0-8AE8-4D90-AA52-FEE408953600}"/>
              </a:ext>
            </a:extLst>
          </p:cNvPr>
          <p:cNvSpPr/>
          <p:nvPr/>
        </p:nvSpPr>
        <p:spPr>
          <a:xfrm>
            <a:off x="2940671" y="1325562"/>
            <a:ext cx="4343400" cy="4942775"/>
          </a:xfrm>
          <a:prstGeom prst="rect">
            <a:avLst/>
          </a:prstGeom>
          <a:solidFill>
            <a:srgbClr val="2137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DB4F62-4AE6-488C-85E6-2D8F61CCD7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5866" y="2088304"/>
            <a:ext cx="4093010" cy="2478191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9FD6C29-DDDD-4C34-89BF-AB92B7D9EA9D}"/>
              </a:ext>
            </a:extLst>
          </p:cNvPr>
          <p:cNvSpPr txBox="1">
            <a:spLocks/>
          </p:cNvSpPr>
          <p:nvPr/>
        </p:nvSpPr>
        <p:spPr>
          <a:xfrm>
            <a:off x="2940671" y="1553558"/>
            <a:ext cx="4343400" cy="601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>
                <a:solidFill>
                  <a:srgbClr val="EDE7DC"/>
                </a:solidFill>
              </a:rPr>
              <a:t>Review New Tax Situation</a:t>
            </a:r>
          </a:p>
        </p:txBody>
      </p:sp>
      <p:pic>
        <p:nvPicPr>
          <p:cNvPr id="10" name="Graphic 9" descr="Earth globe: Americas with solid fill">
            <a:extLst>
              <a:ext uri="{FF2B5EF4-FFF2-40B4-BE49-F238E27FC236}">
                <a16:creationId xmlns:a16="http://schemas.microsoft.com/office/drawing/2014/main" id="{CE136E6B-17C6-4505-BB87-9BF388409E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47415" y="2060378"/>
            <a:ext cx="2553289" cy="2553289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46396E6-21E5-4D2D-B1B1-342F2BC8924B}"/>
              </a:ext>
            </a:extLst>
          </p:cNvPr>
          <p:cNvSpPr txBox="1">
            <a:spLocks/>
          </p:cNvSpPr>
          <p:nvPr/>
        </p:nvSpPr>
        <p:spPr>
          <a:xfrm>
            <a:off x="8407625" y="4812890"/>
            <a:ext cx="3052071" cy="60874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1900" b="0" dirty="0">
                <a:solidFill>
                  <a:srgbClr val="EDE7DC"/>
                </a:solidFill>
              </a:rPr>
              <a:t>Military Spouse Residency Relief Act</a:t>
            </a:r>
          </a:p>
        </p:txBody>
      </p:sp>
      <p:pic>
        <p:nvPicPr>
          <p:cNvPr id="13" name="Graphic 12" descr="Scales of justice outline">
            <a:extLst>
              <a:ext uri="{FF2B5EF4-FFF2-40B4-BE49-F238E27FC236}">
                <a16:creationId xmlns:a16="http://schemas.microsoft.com/office/drawing/2014/main" id="{4EC3658C-9F43-46AF-9D4D-CBB20887B0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950425" y="5582237"/>
            <a:ext cx="457200" cy="457200"/>
          </a:xfrm>
          <a:prstGeom prst="rect">
            <a:avLst/>
          </a:prstGeom>
        </p:spPr>
      </p:pic>
      <p:pic>
        <p:nvPicPr>
          <p:cNvPr id="15" name="Graphic 14" descr="Wedding rings outline">
            <a:extLst>
              <a:ext uri="{FF2B5EF4-FFF2-40B4-BE49-F238E27FC236}">
                <a16:creationId xmlns:a16="http://schemas.microsoft.com/office/drawing/2014/main" id="{36FAB72E-8FF3-40A5-91DB-1E1777CC93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950425" y="4812890"/>
            <a:ext cx="457200" cy="457200"/>
          </a:xfrm>
          <a:prstGeom prst="rect">
            <a:avLst/>
          </a:prstGeom>
        </p:spPr>
      </p:pic>
      <p:pic>
        <p:nvPicPr>
          <p:cNvPr id="19" name="Graphic 18" descr="Tax outline">
            <a:extLst>
              <a:ext uri="{FF2B5EF4-FFF2-40B4-BE49-F238E27FC236}">
                <a16:creationId xmlns:a16="http://schemas.microsoft.com/office/drawing/2014/main" id="{0ED374B6-F5E5-4238-81BB-55DA6FA523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3352371" y="4812890"/>
            <a:ext cx="457200" cy="457200"/>
          </a:xfrm>
          <a:prstGeom prst="rect">
            <a:avLst/>
          </a:prstGeom>
        </p:spPr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5BE7A7BD-BB09-4DE4-BD1A-0561C0903EFA}"/>
              </a:ext>
            </a:extLst>
          </p:cNvPr>
          <p:cNvSpPr txBox="1">
            <a:spLocks/>
          </p:cNvSpPr>
          <p:nvPr/>
        </p:nvSpPr>
        <p:spPr>
          <a:xfrm>
            <a:off x="3835624" y="4814565"/>
            <a:ext cx="3174775" cy="6162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b="0" dirty="0">
                <a:solidFill>
                  <a:srgbClr val="EDE7DC"/>
                </a:solidFill>
              </a:rPr>
              <a:t>Update State </a:t>
            </a:r>
          </a:p>
          <a:p>
            <a:pPr marL="0" lvl="1" indent="0">
              <a:buNone/>
            </a:pPr>
            <a:r>
              <a:rPr lang="en-US" b="0" dirty="0">
                <a:solidFill>
                  <a:srgbClr val="EDE7DC"/>
                </a:solidFill>
              </a:rPr>
              <a:t>and Federal Withholding</a:t>
            </a:r>
          </a:p>
          <a:p>
            <a:pPr marL="0" lvl="1" indent="0">
              <a:buNone/>
            </a:pPr>
            <a:endParaRPr lang="en-US" b="0" dirty="0">
              <a:solidFill>
                <a:srgbClr val="EDE7DC"/>
              </a:solidFill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E8BCCD4-4E48-42F7-AE35-B2A4AA0FA6EF}"/>
              </a:ext>
            </a:extLst>
          </p:cNvPr>
          <p:cNvSpPr/>
          <p:nvPr/>
        </p:nvSpPr>
        <p:spPr>
          <a:xfrm>
            <a:off x="-42517" y="-30285"/>
            <a:ext cx="2688773" cy="3331028"/>
          </a:xfrm>
          <a:custGeom>
            <a:avLst/>
            <a:gdLst>
              <a:gd name="connsiteX0" fmla="*/ 0 w 2677886"/>
              <a:gd name="connsiteY0" fmla="*/ 0 h 3331028"/>
              <a:gd name="connsiteX1" fmla="*/ 2677886 w 2677886"/>
              <a:gd name="connsiteY1" fmla="*/ 0 h 3331028"/>
              <a:gd name="connsiteX2" fmla="*/ 2677886 w 2677886"/>
              <a:gd name="connsiteY2" fmla="*/ 3331028 h 3331028"/>
              <a:gd name="connsiteX3" fmla="*/ 21771 w 2677886"/>
              <a:gd name="connsiteY3" fmla="*/ 674914 h 3331028"/>
              <a:gd name="connsiteX4" fmla="*/ 0 w 2677886"/>
              <a:gd name="connsiteY4" fmla="*/ 0 h 3331028"/>
              <a:gd name="connsiteX0" fmla="*/ 10887 w 2688773"/>
              <a:gd name="connsiteY0" fmla="*/ 0 h 3331028"/>
              <a:gd name="connsiteX1" fmla="*/ 2688773 w 2688773"/>
              <a:gd name="connsiteY1" fmla="*/ 0 h 3331028"/>
              <a:gd name="connsiteX2" fmla="*/ 2688773 w 2688773"/>
              <a:gd name="connsiteY2" fmla="*/ 3331028 h 3331028"/>
              <a:gd name="connsiteX3" fmla="*/ 0 w 2688773"/>
              <a:gd name="connsiteY3" fmla="*/ 674914 h 3331028"/>
              <a:gd name="connsiteX4" fmla="*/ 10887 w 2688773"/>
              <a:gd name="connsiteY4" fmla="*/ 0 h 3331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8773" h="3331028">
                <a:moveTo>
                  <a:pt x="10887" y="0"/>
                </a:moveTo>
                <a:lnTo>
                  <a:pt x="2688773" y="0"/>
                </a:lnTo>
                <a:lnTo>
                  <a:pt x="2688773" y="3331028"/>
                </a:lnTo>
                <a:lnTo>
                  <a:pt x="0" y="674914"/>
                </a:lnTo>
                <a:lnTo>
                  <a:pt x="10887" y="0"/>
                </a:lnTo>
                <a:close/>
              </a:path>
            </a:pathLst>
          </a:custGeom>
          <a:solidFill>
            <a:srgbClr val="EDE7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03F4D3A-E685-4146-997B-4BF1272D3308}"/>
              </a:ext>
            </a:extLst>
          </p:cNvPr>
          <p:cNvSpPr/>
          <p:nvPr/>
        </p:nvSpPr>
        <p:spPr>
          <a:xfrm>
            <a:off x="-32657" y="0"/>
            <a:ext cx="2688773" cy="3331028"/>
          </a:xfrm>
          <a:custGeom>
            <a:avLst/>
            <a:gdLst>
              <a:gd name="connsiteX0" fmla="*/ 0 w 2677886"/>
              <a:gd name="connsiteY0" fmla="*/ 0 h 3331028"/>
              <a:gd name="connsiteX1" fmla="*/ 2677886 w 2677886"/>
              <a:gd name="connsiteY1" fmla="*/ 0 h 3331028"/>
              <a:gd name="connsiteX2" fmla="*/ 2677886 w 2677886"/>
              <a:gd name="connsiteY2" fmla="*/ 3331028 h 3331028"/>
              <a:gd name="connsiteX3" fmla="*/ 21771 w 2677886"/>
              <a:gd name="connsiteY3" fmla="*/ 674914 h 3331028"/>
              <a:gd name="connsiteX4" fmla="*/ 0 w 2677886"/>
              <a:gd name="connsiteY4" fmla="*/ 0 h 3331028"/>
              <a:gd name="connsiteX0" fmla="*/ 10887 w 2688773"/>
              <a:gd name="connsiteY0" fmla="*/ 0 h 3331028"/>
              <a:gd name="connsiteX1" fmla="*/ 2688773 w 2688773"/>
              <a:gd name="connsiteY1" fmla="*/ 0 h 3331028"/>
              <a:gd name="connsiteX2" fmla="*/ 2688773 w 2688773"/>
              <a:gd name="connsiteY2" fmla="*/ 3331028 h 3331028"/>
              <a:gd name="connsiteX3" fmla="*/ 0 w 2688773"/>
              <a:gd name="connsiteY3" fmla="*/ 674914 h 3331028"/>
              <a:gd name="connsiteX4" fmla="*/ 10887 w 2688773"/>
              <a:gd name="connsiteY4" fmla="*/ 0 h 3331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8773" h="3331028">
                <a:moveTo>
                  <a:pt x="10887" y="0"/>
                </a:moveTo>
                <a:lnTo>
                  <a:pt x="2688773" y="0"/>
                </a:lnTo>
                <a:lnTo>
                  <a:pt x="2688773" y="3331028"/>
                </a:lnTo>
                <a:lnTo>
                  <a:pt x="0" y="674914"/>
                </a:lnTo>
                <a:lnTo>
                  <a:pt x="10887" y="0"/>
                </a:lnTo>
                <a:close/>
              </a:path>
            </a:pathLst>
          </a:custGeom>
          <a:blipFill>
            <a:blip r:embed="rId12">
              <a:alphaModFix amt="85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 descr="Help outline">
            <a:extLst>
              <a:ext uri="{FF2B5EF4-FFF2-40B4-BE49-F238E27FC236}">
                <a16:creationId xmlns:a16="http://schemas.microsoft.com/office/drawing/2014/main" id="{2F156A3B-D139-4F96-BED5-6578FF9943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352371" y="5544138"/>
            <a:ext cx="457200" cy="457200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69D1942-465D-4C85-A670-81B621332389}"/>
              </a:ext>
            </a:extLst>
          </p:cNvPr>
          <p:cNvSpPr/>
          <p:nvPr/>
        </p:nvSpPr>
        <p:spPr>
          <a:xfrm flipV="1">
            <a:off x="-43545" y="3526972"/>
            <a:ext cx="2688773" cy="3331028"/>
          </a:xfrm>
          <a:custGeom>
            <a:avLst/>
            <a:gdLst>
              <a:gd name="connsiteX0" fmla="*/ 0 w 2677886"/>
              <a:gd name="connsiteY0" fmla="*/ 0 h 3331028"/>
              <a:gd name="connsiteX1" fmla="*/ 2677886 w 2677886"/>
              <a:gd name="connsiteY1" fmla="*/ 0 h 3331028"/>
              <a:gd name="connsiteX2" fmla="*/ 2677886 w 2677886"/>
              <a:gd name="connsiteY2" fmla="*/ 3331028 h 3331028"/>
              <a:gd name="connsiteX3" fmla="*/ 21771 w 2677886"/>
              <a:gd name="connsiteY3" fmla="*/ 674914 h 3331028"/>
              <a:gd name="connsiteX4" fmla="*/ 0 w 2677886"/>
              <a:gd name="connsiteY4" fmla="*/ 0 h 3331028"/>
              <a:gd name="connsiteX0" fmla="*/ 10887 w 2688773"/>
              <a:gd name="connsiteY0" fmla="*/ 0 h 3331028"/>
              <a:gd name="connsiteX1" fmla="*/ 2688773 w 2688773"/>
              <a:gd name="connsiteY1" fmla="*/ 0 h 3331028"/>
              <a:gd name="connsiteX2" fmla="*/ 2688773 w 2688773"/>
              <a:gd name="connsiteY2" fmla="*/ 3331028 h 3331028"/>
              <a:gd name="connsiteX3" fmla="*/ 0 w 2688773"/>
              <a:gd name="connsiteY3" fmla="*/ 674914 h 3331028"/>
              <a:gd name="connsiteX4" fmla="*/ 10887 w 2688773"/>
              <a:gd name="connsiteY4" fmla="*/ 0 h 3331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8773" h="3331028">
                <a:moveTo>
                  <a:pt x="10887" y="0"/>
                </a:moveTo>
                <a:lnTo>
                  <a:pt x="2688773" y="0"/>
                </a:lnTo>
                <a:lnTo>
                  <a:pt x="2688773" y="3331028"/>
                </a:lnTo>
                <a:lnTo>
                  <a:pt x="0" y="674914"/>
                </a:lnTo>
                <a:lnTo>
                  <a:pt x="10887" y="0"/>
                </a:lnTo>
                <a:close/>
              </a:path>
            </a:pathLst>
          </a:custGeom>
          <a:solidFill>
            <a:srgbClr val="EDE7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E41755A-359F-4FAA-97A9-2C9940D0654F}"/>
              </a:ext>
            </a:extLst>
          </p:cNvPr>
          <p:cNvSpPr/>
          <p:nvPr/>
        </p:nvSpPr>
        <p:spPr>
          <a:xfrm>
            <a:off x="-32657" y="3537858"/>
            <a:ext cx="2688771" cy="3363686"/>
          </a:xfrm>
          <a:custGeom>
            <a:avLst/>
            <a:gdLst>
              <a:gd name="connsiteX0" fmla="*/ 0 w 2667000"/>
              <a:gd name="connsiteY0" fmla="*/ 2667000 h 3363686"/>
              <a:gd name="connsiteX1" fmla="*/ 2667000 w 2667000"/>
              <a:gd name="connsiteY1" fmla="*/ 0 h 3363686"/>
              <a:gd name="connsiteX2" fmla="*/ 2645228 w 2667000"/>
              <a:gd name="connsiteY2" fmla="*/ 3363686 h 3363686"/>
              <a:gd name="connsiteX3" fmla="*/ 21771 w 2667000"/>
              <a:gd name="connsiteY3" fmla="*/ 3352800 h 3363686"/>
              <a:gd name="connsiteX4" fmla="*/ 0 w 2667000"/>
              <a:gd name="connsiteY4" fmla="*/ 2667000 h 3363686"/>
              <a:gd name="connsiteX0" fmla="*/ 10886 w 2677886"/>
              <a:gd name="connsiteY0" fmla="*/ 2667000 h 3363686"/>
              <a:gd name="connsiteX1" fmla="*/ 2677886 w 2677886"/>
              <a:gd name="connsiteY1" fmla="*/ 0 h 3363686"/>
              <a:gd name="connsiteX2" fmla="*/ 2656114 w 2677886"/>
              <a:gd name="connsiteY2" fmla="*/ 3363686 h 3363686"/>
              <a:gd name="connsiteX3" fmla="*/ 0 w 2677886"/>
              <a:gd name="connsiteY3" fmla="*/ 3341914 h 3363686"/>
              <a:gd name="connsiteX4" fmla="*/ 10886 w 2677886"/>
              <a:gd name="connsiteY4" fmla="*/ 2667000 h 3363686"/>
              <a:gd name="connsiteX0" fmla="*/ 0 w 2688771"/>
              <a:gd name="connsiteY0" fmla="*/ 2677886 h 3363686"/>
              <a:gd name="connsiteX1" fmla="*/ 2688771 w 2688771"/>
              <a:gd name="connsiteY1" fmla="*/ 0 h 3363686"/>
              <a:gd name="connsiteX2" fmla="*/ 2666999 w 2688771"/>
              <a:gd name="connsiteY2" fmla="*/ 3363686 h 3363686"/>
              <a:gd name="connsiteX3" fmla="*/ 10885 w 2688771"/>
              <a:gd name="connsiteY3" fmla="*/ 3341914 h 3363686"/>
              <a:gd name="connsiteX4" fmla="*/ 0 w 2688771"/>
              <a:gd name="connsiteY4" fmla="*/ 2677886 h 336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8771" h="3363686">
                <a:moveTo>
                  <a:pt x="0" y="2677886"/>
                </a:moveTo>
                <a:lnTo>
                  <a:pt x="2688771" y="0"/>
                </a:lnTo>
                <a:lnTo>
                  <a:pt x="2666999" y="3363686"/>
                </a:lnTo>
                <a:lnTo>
                  <a:pt x="10885" y="3341914"/>
                </a:lnTo>
                <a:lnTo>
                  <a:pt x="0" y="2677886"/>
                </a:lnTo>
                <a:close/>
              </a:path>
            </a:pathLst>
          </a:custGeom>
          <a:blipFill>
            <a:blip r:embed="rId15"/>
            <a:stretch>
              <a:fillRect l="1143" b="96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9E494A4-FC45-4459-9168-38B5DBA9CC8F}"/>
              </a:ext>
            </a:extLst>
          </p:cNvPr>
          <p:cNvSpPr txBox="1">
            <a:spLocks/>
          </p:cNvSpPr>
          <p:nvPr/>
        </p:nvSpPr>
        <p:spPr>
          <a:xfrm>
            <a:off x="8436428" y="5621526"/>
            <a:ext cx="3052071" cy="60874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1900" b="0" dirty="0">
                <a:solidFill>
                  <a:srgbClr val="EDE7DC"/>
                </a:solidFill>
              </a:rPr>
              <a:t>Veterans Benefits and Transitions Act</a:t>
            </a:r>
            <a:endParaRPr lang="en-US" sz="1700" b="0" dirty="0">
              <a:solidFill>
                <a:srgbClr val="EDE7DC"/>
              </a:solidFill>
            </a:endParaRP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54D095-5FEA-464B-923D-BEEE1D46E84E}"/>
              </a:ext>
            </a:extLst>
          </p:cNvPr>
          <p:cNvSpPr txBox="1">
            <a:spLocks/>
          </p:cNvSpPr>
          <p:nvPr/>
        </p:nvSpPr>
        <p:spPr>
          <a:xfrm>
            <a:off x="3819403" y="5620675"/>
            <a:ext cx="3108960" cy="380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1900" b="0" dirty="0">
                <a:solidFill>
                  <a:srgbClr val="EDE7DC"/>
                </a:solidFill>
              </a:rPr>
              <a:t>Military OneSource </a:t>
            </a:r>
            <a:r>
              <a:rPr lang="en-US" sz="1900" b="0" dirty="0" err="1">
                <a:solidFill>
                  <a:srgbClr val="EDE7DC"/>
                </a:solidFill>
              </a:rPr>
              <a:t>MilTax</a:t>
            </a:r>
            <a:endParaRPr lang="en-US" sz="1700" b="0" dirty="0">
              <a:solidFill>
                <a:srgbClr val="EDE7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971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3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9713CA-15D8-3640-AFA3-6E866FF41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5" y="1122810"/>
            <a:ext cx="6418634" cy="1325563"/>
          </a:xfrm>
        </p:spPr>
        <p:txBody>
          <a:bodyPr/>
          <a:lstStyle/>
          <a:p>
            <a:r>
              <a:rPr lang="en-US" sz="3200" dirty="0"/>
              <a:t>Communication</a:t>
            </a:r>
            <a:endParaRPr lang="en-US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294455A-185A-4D1B-ACF8-C2716C8E9F5D}"/>
              </a:ext>
            </a:extLst>
          </p:cNvPr>
          <p:cNvSpPr/>
          <p:nvPr/>
        </p:nvSpPr>
        <p:spPr>
          <a:xfrm>
            <a:off x="-7620" y="-7620"/>
            <a:ext cx="5913120" cy="3314700"/>
          </a:xfrm>
          <a:custGeom>
            <a:avLst/>
            <a:gdLst>
              <a:gd name="connsiteX0" fmla="*/ 0 w 5913120"/>
              <a:gd name="connsiteY0" fmla="*/ 0 h 3314700"/>
              <a:gd name="connsiteX1" fmla="*/ 5913120 w 5913120"/>
              <a:gd name="connsiteY1" fmla="*/ 0 h 3314700"/>
              <a:gd name="connsiteX2" fmla="*/ 2606040 w 5913120"/>
              <a:gd name="connsiteY2" fmla="*/ 3314700 h 3314700"/>
              <a:gd name="connsiteX3" fmla="*/ 7620 w 5913120"/>
              <a:gd name="connsiteY3" fmla="*/ 701040 h 3314700"/>
              <a:gd name="connsiteX4" fmla="*/ 0 w 5913120"/>
              <a:gd name="connsiteY4" fmla="*/ 0 h 331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3120" h="3314700">
                <a:moveTo>
                  <a:pt x="0" y="0"/>
                </a:moveTo>
                <a:lnTo>
                  <a:pt x="5913120" y="0"/>
                </a:lnTo>
                <a:lnTo>
                  <a:pt x="2606040" y="3314700"/>
                </a:lnTo>
                <a:lnTo>
                  <a:pt x="7620" y="7010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2B9E01-C68A-4CA5-8852-48C28900CAD3}"/>
              </a:ext>
            </a:extLst>
          </p:cNvPr>
          <p:cNvSpPr txBox="1"/>
          <p:nvPr/>
        </p:nvSpPr>
        <p:spPr>
          <a:xfrm>
            <a:off x="5663912" y="3015710"/>
            <a:ext cx="346854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Financial Situation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ECE1CA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Financial Goals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ECE1CA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Spending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ECE1CA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Saving and Investing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ECE1CA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Planning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BF74CB-5705-4A59-9F74-949F6AC60E56}"/>
              </a:ext>
            </a:extLst>
          </p:cNvPr>
          <p:cNvSpPr txBox="1"/>
          <p:nvPr/>
        </p:nvSpPr>
        <p:spPr>
          <a:xfrm>
            <a:off x="4982728" y="2288090"/>
            <a:ext cx="5972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Discuss with your new spouse:</a:t>
            </a:r>
          </a:p>
        </p:txBody>
      </p:sp>
      <p:pic>
        <p:nvPicPr>
          <p:cNvPr id="9" name="Graphic 8" descr="Playbook outline">
            <a:extLst>
              <a:ext uri="{FF2B5EF4-FFF2-40B4-BE49-F238E27FC236}">
                <a16:creationId xmlns:a16="http://schemas.microsoft.com/office/drawing/2014/main" id="{EE28522C-7292-4ED2-8205-66D823C518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56521" y="5697830"/>
            <a:ext cx="457200" cy="457200"/>
          </a:xfrm>
          <a:prstGeom prst="rect">
            <a:avLst/>
          </a:prstGeom>
        </p:spPr>
      </p:pic>
      <p:pic>
        <p:nvPicPr>
          <p:cNvPr id="10" name="Graphic 9" descr="Money envelope outline">
            <a:extLst>
              <a:ext uri="{FF2B5EF4-FFF2-40B4-BE49-F238E27FC236}">
                <a16:creationId xmlns:a16="http://schemas.microsoft.com/office/drawing/2014/main" id="{DC75FE70-FC78-45C5-8D0B-FCE55AB8F7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935165" y="4356770"/>
            <a:ext cx="457200" cy="457200"/>
          </a:xfrm>
          <a:prstGeom prst="rect">
            <a:avLst/>
          </a:prstGeom>
        </p:spPr>
      </p:pic>
      <p:pic>
        <p:nvPicPr>
          <p:cNvPr id="11" name="Graphic 10" descr="Calculator outline">
            <a:extLst>
              <a:ext uri="{FF2B5EF4-FFF2-40B4-BE49-F238E27FC236}">
                <a16:creationId xmlns:a16="http://schemas.microsoft.com/office/drawing/2014/main" id="{3752CE2F-CE8A-4021-9A9A-95E56B2FA8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4982728" y="3696862"/>
            <a:ext cx="457200" cy="457200"/>
          </a:xfrm>
          <a:prstGeom prst="rect">
            <a:avLst/>
          </a:prstGeom>
        </p:spPr>
      </p:pic>
      <p:pic>
        <p:nvPicPr>
          <p:cNvPr id="12" name="Graphic 11" descr="Clipboard outline">
            <a:extLst>
              <a:ext uri="{FF2B5EF4-FFF2-40B4-BE49-F238E27FC236}">
                <a16:creationId xmlns:a16="http://schemas.microsoft.com/office/drawing/2014/main" id="{C684D8FA-D6CC-4E49-91ED-4773045E96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4982728" y="3015710"/>
            <a:ext cx="457200" cy="457200"/>
          </a:xfrm>
          <a:prstGeom prst="rect">
            <a:avLst/>
          </a:prstGeom>
        </p:spPr>
      </p:pic>
      <p:pic>
        <p:nvPicPr>
          <p:cNvPr id="13" name="Graphic 12" descr="Bank outline">
            <a:extLst>
              <a:ext uri="{FF2B5EF4-FFF2-40B4-BE49-F238E27FC236}">
                <a16:creationId xmlns:a16="http://schemas.microsoft.com/office/drawing/2014/main" id="{9EB084AF-061E-43A1-9269-3D23957954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4952193" y="501667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179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id="{98322213-FBE2-2042-8246-8558284AD0F8}"/>
              </a:ext>
            </a:extLst>
          </p:cNvPr>
          <p:cNvSpPr txBox="1">
            <a:spLocks/>
          </p:cNvSpPr>
          <p:nvPr/>
        </p:nvSpPr>
        <p:spPr>
          <a:xfrm>
            <a:off x="9328835" y="6371789"/>
            <a:ext cx="2493818" cy="36512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A65FBD-AD12-4242-891A-2FE2F0C47305}" type="slidenum">
              <a:rPr lang="es-MX" sz="1200" smtClean="0">
                <a:solidFill>
                  <a:srgbClr val="23362A"/>
                </a:solidFill>
                <a:latin typeface="Helvetica" pitchFamily="2" charset="0"/>
              </a:rPr>
              <a:pPr algn="r"/>
              <a:t>30</a:t>
            </a:fld>
            <a:endParaRPr lang="es-MX" sz="1200">
              <a:solidFill>
                <a:srgbClr val="23362A"/>
              </a:solidFill>
              <a:latin typeface="Helvetica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27F30CE-6631-0742-AAE1-D76637AF1C28}"/>
              </a:ext>
            </a:extLst>
          </p:cNvPr>
          <p:cNvSpPr txBox="1"/>
          <p:nvPr/>
        </p:nvSpPr>
        <p:spPr>
          <a:xfrm>
            <a:off x="3999506" y="9382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3BD9752-1201-C749-B515-1D1ECC854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418" y="2735900"/>
            <a:ext cx="6353783" cy="1325563"/>
          </a:xfrm>
        </p:spPr>
        <p:txBody>
          <a:bodyPr>
            <a:normAutofit/>
          </a:bodyPr>
          <a:lstStyle/>
          <a:p>
            <a:r>
              <a:rPr lang="en-US" sz="3200" dirty="0"/>
              <a:t>Summary and Resources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30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Graphic 3" descr="Cycle with people outline">
            <a:extLst>
              <a:ext uri="{FF2B5EF4-FFF2-40B4-BE49-F238E27FC236}">
                <a16:creationId xmlns:a16="http://schemas.microsoft.com/office/drawing/2014/main" id="{DCCF911D-53B7-49AF-AB30-88F58D511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187818" y="2689863"/>
            <a:ext cx="1371600" cy="1371600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52E7760-6C52-4639-85A8-2BD791C9FF92}"/>
              </a:ext>
            </a:extLst>
          </p:cNvPr>
          <p:cNvSpPr/>
          <p:nvPr/>
        </p:nvSpPr>
        <p:spPr>
          <a:xfrm>
            <a:off x="-10886" y="-21771"/>
            <a:ext cx="5932714" cy="3298371"/>
          </a:xfrm>
          <a:custGeom>
            <a:avLst/>
            <a:gdLst>
              <a:gd name="connsiteX0" fmla="*/ 0 w 5878286"/>
              <a:gd name="connsiteY0" fmla="*/ 0 h 3298371"/>
              <a:gd name="connsiteX1" fmla="*/ 0 w 5878286"/>
              <a:gd name="connsiteY1" fmla="*/ 696685 h 3298371"/>
              <a:gd name="connsiteX2" fmla="*/ 2612572 w 5878286"/>
              <a:gd name="connsiteY2" fmla="*/ 3298371 h 3298371"/>
              <a:gd name="connsiteX3" fmla="*/ 5878286 w 5878286"/>
              <a:gd name="connsiteY3" fmla="*/ 21771 h 3298371"/>
              <a:gd name="connsiteX4" fmla="*/ 0 w 5878286"/>
              <a:gd name="connsiteY4" fmla="*/ 0 h 3298371"/>
              <a:gd name="connsiteX0" fmla="*/ 0 w 5932714"/>
              <a:gd name="connsiteY0" fmla="*/ 0 h 3298371"/>
              <a:gd name="connsiteX1" fmla="*/ 0 w 5932714"/>
              <a:gd name="connsiteY1" fmla="*/ 696685 h 3298371"/>
              <a:gd name="connsiteX2" fmla="*/ 2612572 w 5932714"/>
              <a:gd name="connsiteY2" fmla="*/ 3298371 h 3298371"/>
              <a:gd name="connsiteX3" fmla="*/ 5932714 w 5932714"/>
              <a:gd name="connsiteY3" fmla="*/ 0 h 3298371"/>
              <a:gd name="connsiteX4" fmla="*/ 0 w 5932714"/>
              <a:gd name="connsiteY4" fmla="*/ 0 h 3298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2714" h="3298371">
                <a:moveTo>
                  <a:pt x="0" y="0"/>
                </a:moveTo>
                <a:lnTo>
                  <a:pt x="0" y="696685"/>
                </a:lnTo>
                <a:lnTo>
                  <a:pt x="2612572" y="3298371"/>
                </a:lnTo>
                <a:lnTo>
                  <a:pt x="5932714" y="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183" t="66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1724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grass&#10;&#10;Description automatically generated">
            <a:extLst>
              <a:ext uri="{FF2B5EF4-FFF2-40B4-BE49-F238E27FC236}">
                <a16:creationId xmlns:a16="http://schemas.microsoft.com/office/drawing/2014/main" id="{D54B1490-55D3-4305-929E-6FD151C40E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r="14467"/>
          <a:stretch/>
        </p:blipFill>
        <p:spPr>
          <a:xfrm>
            <a:off x="3393204" y="0"/>
            <a:ext cx="879879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31B968-10F5-4F00-831C-075B5D488673}"/>
              </a:ext>
            </a:extLst>
          </p:cNvPr>
          <p:cNvSpPr/>
          <p:nvPr/>
        </p:nvSpPr>
        <p:spPr>
          <a:xfrm>
            <a:off x="2628901" y="0"/>
            <a:ext cx="6646930" cy="6858000"/>
          </a:xfrm>
          <a:prstGeom prst="rect">
            <a:avLst/>
          </a:prstGeom>
          <a:gradFill flip="none" rotWithShape="1">
            <a:gsLst>
              <a:gs pos="87000">
                <a:srgbClr val="F6F3EE">
                  <a:alpha val="75000"/>
                </a:srgbClr>
              </a:gs>
              <a:gs pos="77000">
                <a:srgbClr val="EDE7DC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D8C1DC0-85AD-481D-B3B2-9474D1E8F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1577" y="0"/>
            <a:ext cx="427705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Congratulations!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59B642AC-5545-4EF5-BBD6-2F1ED30E902D}"/>
              </a:ext>
            </a:extLst>
          </p:cNvPr>
          <p:cNvSpPr/>
          <p:nvPr/>
        </p:nvSpPr>
        <p:spPr>
          <a:xfrm>
            <a:off x="-32657" y="3537858"/>
            <a:ext cx="2688771" cy="3363686"/>
          </a:xfrm>
          <a:custGeom>
            <a:avLst/>
            <a:gdLst>
              <a:gd name="connsiteX0" fmla="*/ 0 w 2667000"/>
              <a:gd name="connsiteY0" fmla="*/ 2667000 h 3363686"/>
              <a:gd name="connsiteX1" fmla="*/ 2667000 w 2667000"/>
              <a:gd name="connsiteY1" fmla="*/ 0 h 3363686"/>
              <a:gd name="connsiteX2" fmla="*/ 2645228 w 2667000"/>
              <a:gd name="connsiteY2" fmla="*/ 3363686 h 3363686"/>
              <a:gd name="connsiteX3" fmla="*/ 21771 w 2667000"/>
              <a:gd name="connsiteY3" fmla="*/ 3352800 h 3363686"/>
              <a:gd name="connsiteX4" fmla="*/ 0 w 2667000"/>
              <a:gd name="connsiteY4" fmla="*/ 2667000 h 3363686"/>
              <a:gd name="connsiteX0" fmla="*/ 10886 w 2677886"/>
              <a:gd name="connsiteY0" fmla="*/ 2667000 h 3363686"/>
              <a:gd name="connsiteX1" fmla="*/ 2677886 w 2677886"/>
              <a:gd name="connsiteY1" fmla="*/ 0 h 3363686"/>
              <a:gd name="connsiteX2" fmla="*/ 2656114 w 2677886"/>
              <a:gd name="connsiteY2" fmla="*/ 3363686 h 3363686"/>
              <a:gd name="connsiteX3" fmla="*/ 0 w 2677886"/>
              <a:gd name="connsiteY3" fmla="*/ 3341914 h 3363686"/>
              <a:gd name="connsiteX4" fmla="*/ 10886 w 2677886"/>
              <a:gd name="connsiteY4" fmla="*/ 2667000 h 3363686"/>
              <a:gd name="connsiteX0" fmla="*/ 0 w 2688771"/>
              <a:gd name="connsiteY0" fmla="*/ 2677886 h 3363686"/>
              <a:gd name="connsiteX1" fmla="*/ 2688771 w 2688771"/>
              <a:gd name="connsiteY1" fmla="*/ 0 h 3363686"/>
              <a:gd name="connsiteX2" fmla="*/ 2666999 w 2688771"/>
              <a:gd name="connsiteY2" fmla="*/ 3363686 h 3363686"/>
              <a:gd name="connsiteX3" fmla="*/ 10885 w 2688771"/>
              <a:gd name="connsiteY3" fmla="*/ 3341914 h 3363686"/>
              <a:gd name="connsiteX4" fmla="*/ 0 w 2688771"/>
              <a:gd name="connsiteY4" fmla="*/ 2677886 h 336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8771" h="3363686">
                <a:moveTo>
                  <a:pt x="0" y="2677886"/>
                </a:moveTo>
                <a:lnTo>
                  <a:pt x="2688771" y="0"/>
                </a:lnTo>
                <a:lnTo>
                  <a:pt x="2666999" y="3363686"/>
                </a:lnTo>
                <a:lnTo>
                  <a:pt x="10885" y="3341914"/>
                </a:lnTo>
                <a:lnTo>
                  <a:pt x="0" y="2677886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143" b="96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0EEE762-58A3-4859-A559-E732952C57A4}"/>
              </a:ext>
            </a:extLst>
          </p:cNvPr>
          <p:cNvSpPr txBox="1">
            <a:spLocks/>
          </p:cNvSpPr>
          <p:nvPr/>
        </p:nvSpPr>
        <p:spPr>
          <a:xfrm>
            <a:off x="3420418" y="2454388"/>
            <a:ext cx="4204210" cy="1187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2400" dirty="0"/>
              <a:t>Discuss Changing Financial Circumstances with Your Spouse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4E0B583-BE4D-4E79-9AD3-D39C20387B76}"/>
              </a:ext>
            </a:extLst>
          </p:cNvPr>
          <p:cNvSpPr txBox="1">
            <a:spLocks/>
          </p:cNvSpPr>
          <p:nvPr/>
        </p:nvSpPr>
        <p:spPr>
          <a:xfrm>
            <a:off x="3420417" y="3911140"/>
            <a:ext cx="4204211" cy="1025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2400" dirty="0"/>
              <a:t>Plan First Steps to Prepare Finances for Married Life</a:t>
            </a:r>
          </a:p>
        </p:txBody>
      </p:sp>
      <p:pic>
        <p:nvPicPr>
          <p:cNvPr id="12" name="Graphic 11" descr="Chevron arrows with solid fill">
            <a:extLst>
              <a:ext uri="{FF2B5EF4-FFF2-40B4-BE49-F238E27FC236}">
                <a16:creationId xmlns:a16="http://schemas.microsoft.com/office/drawing/2014/main" id="{B9F2EDBB-7F58-4E20-96FE-280447B3B7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28680" y="3911140"/>
            <a:ext cx="457200" cy="457200"/>
          </a:xfrm>
          <a:prstGeom prst="rect">
            <a:avLst/>
          </a:prstGeom>
        </p:spPr>
      </p:pic>
      <p:pic>
        <p:nvPicPr>
          <p:cNvPr id="13" name="Graphic 12" descr="Chevron arrows with solid fill">
            <a:extLst>
              <a:ext uri="{FF2B5EF4-FFF2-40B4-BE49-F238E27FC236}">
                <a16:creationId xmlns:a16="http://schemas.microsoft.com/office/drawing/2014/main" id="{119140B4-AB81-4CD8-962C-B5EE7C0FC7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28680" y="2454388"/>
            <a:ext cx="457200" cy="4572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solidFill>
                  <a:srgbClr val="ECE1C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31</a:t>
            </a:fld>
            <a:endParaRPr lang="es-MX" dirty="0">
              <a:solidFill>
                <a:srgbClr val="ECE1C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5117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658" y="-9832"/>
            <a:ext cx="2803896" cy="1325563"/>
          </a:xfrm>
        </p:spPr>
        <p:txBody>
          <a:bodyPr>
            <a:normAutofit/>
          </a:bodyPr>
          <a:lstStyle/>
          <a:p>
            <a:r>
              <a:rPr lang="en-US" sz="3200" dirty="0"/>
              <a:t>Resources</a:t>
            </a:r>
          </a:p>
        </p:txBody>
      </p:sp>
      <p:pic>
        <p:nvPicPr>
          <p:cNvPr id="6" name="Picture 5" descr="cid:image002.png@01D6FEEA.F7D96430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439" y="1079763"/>
            <a:ext cx="3937361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id:image003.png@01D6FEEA.F7D96430"/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260" y="3987685"/>
            <a:ext cx="3990197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32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51D4A8D-A387-415B-837D-362A1BA976AE}"/>
              </a:ext>
            </a:extLst>
          </p:cNvPr>
          <p:cNvSpPr/>
          <p:nvPr/>
        </p:nvSpPr>
        <p:spPr>
          <a:xfrm>
            <a:off x="-32657" y="0"/>
            <a:ext cx="2688773" cy="3331028"/>
          </a:xfrm>
          <a:custGeom>
            <a:avLst/>
            <a:gdLst>
              <a:gd name="connsiteX0" fmla="*/ 0 w 2677886"/>
              <a:gd name="connsiteY0" fmla="*/ 0 h 3331028"/>
              <a:gd name="connsiteX1" fmla="*/ 2677886 w 2677886"/>
              <a:gd name="connsiteY1" fmla="*/ 0 h 3331028"/>
              <a:gd name="connsiteX2" fmla="*/ 2677886 w 2677886"/>
              <a:gd name="connsiteY2" fmla="*/ 3331028 h 3331028"/>
              <a:gd name="connsiteX3" fmla="*/ 21771 w 2677886"/>
              <a:gd name="connsiteY3" fmla="*/ 674914 h 3331028"/>
              <a:gd name="connsiteX4" fmla="*/ 0 w 2677886"/>
              <a:gd name="connsiteY4" fmla="*/ 0 h 3331028"/>
              <a:gd name="connsiteX0" fmla="*/ 10887 w 2688773"/>
              <a:gd name="connsiteY0" fmla="*/ 0 h 3331028"/>
              <a:gd name="connsiteX1" fmla="*/ 2688773 w 2688773"/>
              <a:gd name="connsiteY1" fmla="*/ 0 h 3331028"/>
              <a:gd name="connsiteX2" fmla="*/ 2688773 w 2688773"/>
              <a:gd name="connsiteY2" fmla="*/ 3331028 h 3331028"/>
              <a:gd name="connsiteX3" fmla="*/ 0 w 2688773"/>
              <a:gd name="connsiteY3" fmla="*/ 674914 h 3331028"/>
              <a:gd name="connsiteX4" fmla="*/ 10887 w 2688773"/>
              <a:gd name="connsiteY4" fmla="*/ 0 h 3331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8773" h="3331028">
                <a:moveTo>
                  <a:pt x="10887" y="0"/>
                </a:moveTo>
                <a:lnTo>
                  <a:pt x="2688773" y="0"/>
                </a:lnTo>
                <a:lnTo>
                  <a:pt x="2688773" y="3331028"/>
                </a:lnTo>
                <a:lnTo>
                  <a:pt x="0" y="674914"/>
                </a:lnTo>
                <a:lnTo>
                  <a:pt x="10887" y="0"/>
                </a:lnTo>
                <a:close/>
              </a:path>
            </a:pathLst>
          </a:custGeom>
          <a:blipFill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1A73A02-B69A-4B31-8735-9813E61BCC38}"/>
              </a:ext>
            </a:extLst>
          </p:cNvPr>
          <p:cNvSpPr/>
          <p:nvPr/>
        </p:nvSpPr>
        <p:spPr>
          <a:xfrm>
            <a:off x="-32657" y="3526972"/>
            <a:ext cx="2699657" cy="3363686"/>
          </a:xfrm>
          <a:custGeom>
            <a:avLst/>
            <a:gdLst>
              <a:gd name="connsiteX0" fmla="*/ 0 w 2667000"/>
              <a:gd name="connsiteY0" fmla="*/ 2667000 h 3363686"/>
              <a:gd name="connsiteX1" fmla="*/ 2667000 w 2667000"/>
              <a:gd name="connsiteY1" fmla="*/ 0 h 3363686"/>
              <a:gd name="connsiteX2" fmla="*/ 2645228 w 2667000"/>
              <a:gd name="connsiteY2" fmla="*/ 3363686 h 3363686"/>
              <a:gd name="connsiteX3" fmla="*/ 21771 w 2667000"/>
              <a:gd name="connsiteY3" fmla="*/ 3352800 h 3363686"/>
              <a:gd name="connsiteX4" fmla="*/ 0 w 2667000"/>
              <a:gd name="connsiteY4" fmla="*/ 2667000 h 3363686"/>
              <a:gd name="connsiteX0" fmla="*/ 10886 w 2677886"/>
              <a:gd name="connsiteY0" fmla="*/ 2667000 h 3363686"/>
              <a:gd name="connsiteX1" fmla="*/ 2677886 w 2677886"/>
              <a:gd name="connsiteY1" fmla="*/ 0 h 3363686"/>
              <a:gd name="connsiteX2" fmla="*/ 2656114 w 2677886"/>
              <a:gd name="connsiteY2" fmla="*/ 3363686 h 3363686"/>
              <a:gd name="connsiteX3" fmla="*/ 0 w 2677886"/>
              <a:gd name="connsiteY3" fmla="*/ 3341914 h 3363686"/>
              <a:gd name="connsiteX4" fmla="*/ 10886 w 2677886"/>
              <a:gd name="connsiteY4" fmla="*/ 2667000 h 3363686"/>
              <a:gd name="connsiteX0" fmla="*/ 0 w 2688771"/>
              <a:gd name="connsiteY0" fmla="*/ 2677886 h 3363686"/>
              <a:gd name="connsiteX1" fmla="*/ 2688771 w 2688771"/>
              <a:gd name="connsiteY1" fmla="*/ 0 h 3363686"/>
              <a:gd name="connsiteX2" fmla="*/ 2666999 w 2688771"/>
              <a:gd name="connsiteY2" fmla="*/ 3363686 h 3363686"/>
              <a:gd name="connsiteX3" fmla="*/ 10885 w 2688771"/>
              <a:gd name="connsiteY3" fmla="*/ 3341914 h 3363686"/>
              <a:gd name="connsiteX4" fmla="*/ 0 w 2688771"/>
              <a:gd name="connsiteY4" fmla="*/ 2677886 h 336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8771" h="3363686">
                <a:moveTo>
                  <a:pt x="0" y="2677886"/>
                </a:moveTo>
                <a:lnTo>
                  <a:pt x="2688771" y="0"/>
                </a:lnTo>
                <a:lnTo>
                  <a:pt x="2666999" y="3363686"/>
                </a:lnTo>
                <a:lnTo>
                  <a:pt x="10885" y="3341914"/>
                </a:lnTo>
                <a:lnTo>
                  <a:pt x="0" y="2677886"/>
                </a:lnTo>
                <a:close/>
              </a:path>
            </a:pathLst>
          </a:custGeom>
          <a:blipFill>
            <a:blip r:embed="rId8"/>
            <a:stretch>
              <a:fillRect l="1143" b="96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Qr code&#10;&#10;Description automatically generated">
            <a:extLst>
              <a:ext uri="{FF2B5EF4-FFF2-40B4-BE49-F238E27FC236}">
                <a16:creationId xmlns:a16="http://schemas.microsoft.com/office/drawing/2014/main" id="{2D833A09-6D54-9A51-2C0A-5AEE6403DD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5658" y="1124431"/>
            <a:ext cx="4287054" cy="269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7946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838B8-6414-4C4F-BF5D-E46B23385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3994" y="2746785"/>
            <a:ext cx="2728377" cy="1325563"/>
          </a:xfrm>
        </p:spPr>
        <p:txBody>
          <a:bodyPr>
            <a:normAutofit/>
          </a:bodyPr>
          <a:lstStyle/>
          <a:p>
            <a:r>
              <a:rPr lang="en-US" sz="3200" dirty="0"/>
              <a:t>Thank You!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C2A2D25-6603-7440-94E1-D7F28E00B596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33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4EC4B2B-8A1E-4C00-BAC0-22F84889292A}"/>
              </a:ext>
            </a:extLst>
          </p:cNvPr>
          <p:cNvSpPr/>
          <p:nvPr/>
        </p:nvSpPr>
        <p:spPr>
          <a:xfrm>
            <a:off x="-10886" y="-21771"/>
            <a:ext cx="5932714" cy="3298371"/>
          </a:xfrm>
          <a:custGeom>
            <a:avLst/>
            <a:gdLst>
              <a:gd name="connsiteX0" fmla="*/ 0 w 5878286"/>
              <a:gd name="connsiteY0" fmla="*/ 0 h 3298371"/>
              <a:gd name="connsiteX1" fmla="*/ 0 w 5878286"/>
              <a:gd name="connsiteY1" fmla="*/ 696685 h 3298371"/>
              <a:gd name="connsiteX2" fmla="*/ 2612572 w 5878286"/>
              <a:gd name="connsiteY2" fmla="*/ 3298371 h 3298371"/>
              <a:gd name="connsiteX3" fmla="*/ 5878286 w 5878286"/>
              <a:gd name="connsiteY3" fmla="*/ 21771 h 3298371"/>
              <a:gd name="connsiteX4" fmla="*/ 0 w 5878286"/>
              <a:gd name="connsiteY4" fmla="*/ 0 h 3298371"/>
              <a:gd name="connsiteX0" fmla="*/ 0 w 5932714"/>
              <a:gd name="connsiteY0" fmla="*/ 0 h 3298371"/>
              <a:gd name="connsiteX1" fmla="*/ 0 w 5932714"/>
              <a:gd name="connsiteY1" fmla="*/ 696685 h 3298371"/>
              <a:gd name="connsiteX2" fmla="*/ 2612572 w 5932714"/>
              <a:gd name="connsiteY2" fmla="*/ 3298371 h 3298371"/>
              <a:gd name="connsiteX3" fmla="*/ 5932714 w 5932714"/>
              <a:gd name="connsiteY3" fmla="*/ 0 h 3298371"/>
              <a:gd name="connsiteX4" fmla="*/ 0 w 5932714"/>
              <a:gd name="connsiteY4" fmla="*/ 0 h 3298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2714" h="3298371">
                <a:moveTo>
                  <a:pt x="0" y="0"/>
                </a:moveTo>
                <a:lnTo>
                  <a:pt x="0" y="696685"/>
                </a:lnTo>
                <a:lnTo>
                  <a:pt x="2612572" y="3298371"/>
                </a:lnTo>
                <a:lnTo>
                  <a:pt x="5932714" y="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183" t="66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541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13BEF730-51E9-4655-9EB4-521EF178A95B}"/>
              </a:ext>
            </a:extLst>
          </p:cNvPr>
          <p:cNvSpPr txBox="1"/>
          <p:nvPr/>
        </p:nvSpPr>
        <p:spPr>
          <a:xfrm>
            <a:off x="4965394" y="1339210"/>
            <a:ext cx="1368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E7DC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Financial Goals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63C4C83-3991-4437-8120-8C50DA6D0B9A}"/>
              </a:ext>
            </a:extLst>
          </p:cNvPr>
          <p:cNvSpPr txBox="1"/>
          <p:nvPr/>
        </p:nvSpPr>
        <p:spPr>
          <a:xfrm>
            <a:off x="6138249" y="3516446"/>
            <a:ext cx="1368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E7DC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Spending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E11AF53-7E69-4C54-8864-8352C9876611}"/>
              </a:ext>
            </a:extLst>
          </p:cNvPr>
          <p:cNvSpPr txBox="1"/>
          <p:nvPr/>
        </p:nvSpPr>
        <p:spPr>
          <a:xfrm>
            <a:off x="7857508" y="1440906"/>
            <a:ext cx="1575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E7DC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Saving and Investing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28D4133C-92E2-4FE4-8A54-6482A740C44A}"/>
              </a:ext>
            </a:extLst>
          </p:cNvPr>
          <p:cNvSpPr/>
          <p:nvPr/>
        </p:nvSpPr>
        <p:spPr>
          <a:xfrm>
            <a:off x="-32657" y="3516446"/>
            <a:ext cx="2699365" cy="3363325"/>
          </a:xfrm>
          <a:custGeom>
            <a:avLst/>
            <a:gdLst>
              <a:gd name="connsiteX0" fmla="*/ 0 w 2688771"/>
              <a:gd name="connsiteY0" fmla="*/ 2667000 h 3352800"/>
              <a:gd name="connsiteX1" fmla="*/ 2688771 w 2688771"/>
              <a:gd name="connsiteY1" fmla="*/ 0 h 3352800"/>
              <a:gd name="connsiteX2" fmla="*/ 2667000 w 2688771"/>
              <a:gd name="connsiteY2" fmla="*/ 3341915 h 3352800"/>
              <a:gd name="connsiteX3" fmla="*/ 10886 w 2688771"/>
              <a:gd name="connsiteY3" fmla="*/ 3352800 h 3352800"/>
              <a:gd name="connsiteX4" fmla="*/ 0 w 2688771"/>
              <a:gd name="connsiteY4" fmla="*/ 2667000 h 335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8771" h="3352800">
                <a:moveTo>
                  <a:pt x="0" y="2667000"/>
                </a:moveTo>
                <a:lnTo>
                  <a:pt x="2688771" y="0"/>
                </a:lnTo>
                <a:lnTo>
                  <a:pt x="2667000" y="3341915"/>
                </a:lnTo>
                <a:lnTo>
                  <a:pt x="10886" y="3352800"/>
                </a:lnTo>
                <a:lnTo>
                  <a:pt x="0" y="2667000"/>
                </a:lnTo>
                <a:close/>
              </a:path>
            </a:pathLst>
          </a:custGeom>
          <a:blipFill>
            <a:blip r:embed="rId3"/>
            <a:stretch>
              <a:fillRect t="313" r="39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Two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9CE50928-FBCA-41E4-8286-225E852259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</a:blip>
          <a:srcRect l="10248" t="26193" r="22865" b="293"/>
          <a:stretch/>
        </p:blipFill>
        <p:spPr>
          <a:xfrm>
            <a:off x="2806839" y="0"/>
            <a:ext cx="9385160" cy="6879772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61FB9D5-2581-4DB2-94D4-1126B8304196}"/>
              </a:ext>
            </a:extLst>
          </p:cNvPr>
          <p:cNvSpPr/>
          <p:nvPr/>
        </p:nvSpPr>
        <p:spPr>
          <a:xfrm>
            <a:off x="2758696" y="-1"/>
            <a:ext cx="7770631" cy="6879772"/>
          </a:xfrm>
          <a:prstGeom prst="rect">
            <a:avLst/>
          </a:prstGeom>
          <a:gradFill flip="none" rotWithShape="1">
            <a:gsLst>
              <a:gs pos="59000">
                <a:srgbClr val="EDE7DC"/>
              </a:gs>
              <a:gs pos="67000">
                <a:srgbClr val="F6F3EE">
                  <a:alpha val="86000"/>
                </a:srgbClr>
              </a:gs>
              <a:gs pos="81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590FAB72-49A0-42E2-BE32-43566CCEB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6471" y="5576"/>
            <a:ext cx="8519809" cy="1325563"/>
          </a:xfrm>
        </p:spPr>
        <p:txBody>
          <a:bodyPr>
            <a:normAutofit/>
          </a:bodyPr>
          <a:lstStyle/>
          <a:p>
            <a:r>
              <a:rPr lang="en-US" sz="3200" dirty="0"/>
              <a:t>Activity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9AF1D9-1839-47E2-AF5A-8A5AD5C42D25}"/>
              </a:ext>
            </a:extLst>
          </p:cNvPr>
          <p:cNvSpPr txBox="1"/>
          <p:nvPr/>
        </p:nvSpPr>
        <p:spPr>
          <a:xfrm>
            <a:off x="3344264" y="3826019"/>
            <a:ext cx="393902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21372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21372B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ill out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21372B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My Rating as 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21372B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Money Manager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21372B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handout</a:t>
            </a:r>
          </a:p>
        </p:txBody>
      </p:sp>
      <p:pic>
        <p:nvPicPr>
          <p:cNvPr id="13" name="Graphic 12" descr="Document outline">
            <a:extLst>
              <a:ext uri="{FF2B5EF4-FFF2-40B4-BE49-F238E27FC236}">
                <a16:creationId xmlns:a16="http://schemas.microsoft.com/office/drawing/2014/main" id="{301FB12A-C900-4469-A427-AD503AFB9F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99376" y="1784195"/>
            <a:ext cx="1828800" cy="18288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65FBD-AD12-4242-891A-2FE2F0C47305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143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85D46A-F996-47E2-9BE4-4E6B022ED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216" y="1155700"/>
            <a:ext cx="6353783" cy="1325563"/>
          </a:xfrm>
        </p:spPr>
        <p:txBody>
          <a:bodyPr/>
          <a:lstStyle/>
          <a:p>
            <a:r>
              <a:rPr lang="en-US" sz="3200" dirty="0"/>
              <a:t>Administrative</a:t>
            </a:r>
            <a:r>
              <a:rPr lang="en-US" dirty="0"/>
              <a:t> Tasks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B485BD-590E-46FE-B9D6-9C122B3054E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5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D07ECDF-F1BC-4461-AFA4-0CA298ABB555}"/>
              </a:ext>
            </a:extLst>
          </p:cNvPr>
          <p:cNvSpPr txBox="1">
            <a:spLocks/>
          </p:cNvSpPr>
          <p:nvPr/>
        </p:nvSpPr>
        <p:spPr>
          <a:xfrm>
            <a:off x="4873130" y="3372644"/>
            <a:ext cx="5428413" cy="33274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ECE1C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ECE1C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ECE1C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ECE1C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ECE1C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457200">
              <a:lnSpc>
                <a:spcPct val="100000"/>
              </a:lnSpc>
              <a:spcBef>
                <a:spcPts val="715"/>
              </a:spcBef>
              <a:buFont typeface="Wingdings" panose="05000000000000000000" pitchFamily="2" charset="2"/>
              <a:buChar char="ü"/>
              <a:tabLst>
                <a:tab pos="240665" algn="l"/>
                <a:tab pos="241300" algn="l"/>
              </a:tabLst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Documents</a:t>
            </a:r>
            <a:endParaRPr lang="en-US" b="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indent="-457200">
              <a:lnSpc>
                <a:spcPct val="100000"/>
              </a:lnSpc>
              <a:buFont typeface="Wingdings" panose="05000000000000000000" pitchFamily="2" charset="2"/>
              <a:buChar char="ü"/>
              <a:tabLst>
                <a:tab pos="240665" algn="l"/>
                <a:tab pos="241300" algn="l"/>
              </a:tabLst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Power of Attorney</a:t>
            </a:r>
          </a:p>
          <a:p>
            <a:pPr indent="-457200">
              <a:lnSpc>
                <a:spcPct val="100000"/>
              </a:lnSpc>
              <a:buFont typeface="Wingdings" panose="05000000000000000000" pitchFamily="2" charset="2"/>
              <a:buChar char="ü"/>
              <a:tabLst>
                <a:tab pos="240665" algn="l"/>
                <a:tab pos="241300" algn="l"/>
              </a:tabLst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DEERS</a:t>
            </a:r>
          </a:p>
          <a:p>
            <a:pPr indent="-457200">
              <a:lnSpc>
                <a:spcPct val="100000"/>
              </a:lnSpc>
              <a:buFont typeface="Wingdings" panose="05000000000000000000" pitchFamily="2" charset="2"/>
              <a:buChar char="ü"/>
              <a:tabLst>
                <a:tab pos="240665" algn="l"/>
                <a:tab pos="241300" algn="l"/>
              </a:tabLst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Changes to Pay</a:t>
            </a:r>
          </a:p>
          <a:p>
            <a:pPr indent="-457200">
              <a:lnSpc>
                <a:spcPct val="100000"/>
              </a:lnSpc>
              <a:buFont typeface="Wingdings" panose="05000000000000000000" pitchFamily="2" charset="2"/>
              <a:buChar char="ü"/>
              <a:tabLst>
                <a:tab pos="240665" algn="l"/>
                <a:tab pos="241300" algn="l"/>
              </a:tabLst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Child Considerations</a:t>
            </a:r>
          </a:p>
          <a:p>
            <a:pPr marL="1270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tabLst>
                <a:tab pos="241300" algn="l"/>
              </a:tabLst>
            </a:pPr>
            <a:endParaRPr lang="en-US" sz="2800" b="0" dirty="0">
              <a:solidFill>
                <a:srgbClr val="0E2E00"/>
              </a:solidFill>
              <a:latin typeface="Arial Narrow"/>
            </a:endParaRPr>
          </a:p>
        </p:txBody>
      </p:sp>
      <p:sp>
        <p:nvSpPr>
          <p:cNvPr id="10" name="Title 10">
            <a:extLst>
              <a:ext uri="{FF2B5EF4-FFF2-40B4-BE49-F238E27FC236}">
                <a16:creationId xmlns:a16="http://schemas.microsoft.com/office/drawing/2014/main" id="{376636C6-6082-485C-813B-7F56B9CBDBE9}"/>
              </a:ext>
            </a:extLst>
          </p:cNvPr>
          <p:cNvSpPr txBox="1">
            <a:spLocks/>
          </p:cNvSpPr>
          <p:nvPr/>
        </p:nvSpPr>
        <p:spPr>
          <a:xfrm>
            <a:off x="5265552" y="2080350"/>
            <a:ext cx="16608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ECE1CA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2400"/>
              <a:t>To-Do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35F23E3-2FC1-4861-B73D-0C6339908572}"/>
              </a:ext>
            </a:extLst>
          </p:cNvPr>
          <p:cNvCxnSpPr/>
          <p:nvPr/>
        </p:nvCxnSpPr>
        <p:spPr>
          <a:xfrm>
            <a:off x="4923930" y="3110774"/>
            <a:ext cx="1371600" cy="0"/>
          </a:xfrm>
          <a:prstGeom prst="line">
            <a:avLst/>
          </a:prstGeom>
          <a:ln w="57150">
            <a:solidFill>
              <a:srgbClr val="977B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 descr="Clipboard outline">
            <a:extLst>
              <a:ext uri="{FF2B5EF4-FFF2-40B4-BE49-F238E27FC236}">
                <a16:creationId xmlns:a16="http://schemas.microsoft.com/office/drawing/2014/main" id="{7B36C951-0FDB-4124-8E77-50F7A4635D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276" t="6207" r="17242" b="6207"/>
          <a:stretch/>
        </p:blipFill>
        <p:spPr>
          <a:xfrm>
            <a:off x="4928952" y="2478813"/>
            <a:ext cx="336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43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7954F-8062-924A-B71B-D8B16C9B7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972" y="2870202"/>
            <a:ext cx="6347298" cy="1325563"/>
          </a:xfrm>
        </p:spPr>
        <p:txBody>
          <a:bodyPr/>
          <a:lstStyle/>
          <a:p>
            <a:r>
              <a:rPr lang="en-US" sz="3200" dirty="0"/>
              <a:t>Financial</a:t>
            </a:r>
            <a:r>
              <a:rPr lang="en-US" dirty="0"/>
              <a:t> </a:t>
            </a:r>
            <a:r>
              <a:rPr lang="en-US" sz="3200" dirty="0"/>
              <a:t>Planning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6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Graphic 3" descr="Money outline">
            <a:extLst>
              <a:ext uri="{FF2B5EF4-FFF2-40B4-BE49-F238E27FC236}">
                <a16:creationId xmlns:a16="http://schemas.microsoft.com/office/drawing/2014/main" id="{13896685-CFAF-49E3-AA5A-ED8D4B807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695864" y="2711624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337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65FBD-AD12-4242-891A-2FE2F0C47305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0E17FC8-3082-4AA6-9C31-6E166E33D837}"/>
              </a:ext>
            </a:extLst>
          </p:cNvPr>
          <p:cNvSpPr/>
          <p:nvPr/>
        </p:nvSpPr>
        <p:spPr>
          <a:xfrm>
            <a:off x="4842575" y="1980322"/>
            <a:ext cx="4621802" cy="3855327"/>
          </a:xfrm>
          <a:prstGeom prst="ellipse">
            <a:avLst/>
          </a:prstGeom>
          <a:noFill/>
          <a:ln w="488950">
            <a:solidFill>
              <a:srgbClr val="977B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AD667B1-12F4-4CF0-91B9-3279B78C76C2}"/>
              </a:ext>
            </a:extLst>
          </p:cNvPr>
          <p:cNvSpPr/>
          <p:nvPr/>
        </p:nvSpPr>
        <p:spPr>
          <a:xfrm>
            <a:off x="5983236" y="1155700"/>
            <a:ext cx="2308017" cy="1925257"/>
          </a:xfrm>
          <a:prstGeom prst="ellipse">
            <a:avLst/>
          </a:prstGeom>
          <a:solidFill>
            <a:srgbClr val="23362A"/>
          </a:solidFill>
          <a:ln w="1238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EDA97B9-8E3A-45B5-A147-FF49E3B745E3}"/>
              </a:ext>
            </a:extLst>
          </p:cNvPr>
          <p:cNvSpPr/>
          <p:nvPr/>
        </p:nvSpPr>
        <p:spPr>
          <a:xfrm>
            <a:off x="8305666" y="2745343"/>
            <a:ext cx="2308017" cy="1925257"/>
          </a:xfrm>
          <a:prstGeom prst="ellipse">
            <a:avLst/>
          </a:prstGeom>
          <a:solidFill>
            <a:srgbClr val="23362A"/>
          </a:solidFill>
          <a:ln w="1238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60F8912-C63B-4E4F-8657-AD0BB5B33E3F}"/>
              </a:ext>
            </a:extLst>
          </p:cNvPr>
          <p:cNvSpPr/>
          <p:nvPr/>
        </p:nvSpPr>
        <p:spPr>
          <a:xfrm>
            <a:off x="6011196" y="4751318"/>
            <a:ext cx="2308017" cy="1925257"/>
          </a:xfrm>
          <a:prstGeom prst="ellipse">
            <a:avLst/>
          </a:prstGeom>
          <a:solidFill>
            <a:srgbClr val="23362A"/>
          </a:solidFill>
          <a:ln w="1238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8DBB141-BEAE-4943-98F0-41002461709D}"/>
              </a:ext>
            </a:extLst>
          </p:cNvPr>
          <p:cNvSpPr/>
          <p:nvPr/>
        </p:nvSpPr>
        <p:spPr>
          <a:xfrm>
            <a:off x="3797300" y="2745343"/>
            <a:ext cx="2308017" cy="1925257"/>
          </a:xfrm>
          <a:prstGeom prst="ellipse">
            <a:avLst/>
          </a:prstGeom>
          <a:solidFill>
            <a:srgbClr val="23362A"/>
          </a:solidFill>
          <a:ln w="1238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F3D7C57-B7DD-4DCA-9E8E-535E8A79F43D}"/>
              </a:ext>
            </a:extLst>
          </p:cNvPr>
          <p:cNvSpPr txBox="1"/>
          <p:nvPr/>
        </p:nvSpPr>
        <p:spPr>
          <a:xfrm>
            <a:off x="5996064" y="3254051"/>
            <a:ext cx="2338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E2E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4-Step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E2E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Spending Plan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E2E0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1EE527B-300E-44D0-9DE9-0DC0C2BAAC3D}"/>
              </a:ext>
            </a:extLst>
          </p:cNvPr>
          <p:cNvSpPr txBox="1"/>
          <p:nvPr/>
        </p:nvSpPr>
        <p:spPr>
          <a:xfrm>
            <a:off x="6021288" y="1379664"/>
            <a:ext cx="22319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Step 1: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Understand Your Current Situation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06E4B59-00DE-4913-96A2-DD349EE2E662}"/>
              </a:ext>
            </a:extLst>
          </p:cNvPr>
          <p:cNvSpPr txBox="1"/>
          <p:nvPr/>
        </p:nvSpPr>
        <p:spPr>
          <a:xfrm>
            <a:off x="8343718" y="2928823"/>
            <a:ext cx="22319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Step 2: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Know Where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Your Money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Should Go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C127DBD-183C-4520-A70C-C0CD2B0072CE}"/>
              </a:ext>
            </a:extLst>
          </p:cNvPr>
          <p:cNvSpPr txBox="1"/>
          <p:nvPr/>
        </p:nvSpPr>
        <p:spPr>
          <a:xfrm>
            <a:off x="6049248" y="5329225"/>
            <a:ext cx="2231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Step 3: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Create a Plan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9AC5C1D-B111-47DF-838B-966E2875FFD5}"/>
              </a:ext>
            </a:extLst>
          </p:cNvPr>
          <p:cNvSpPr txBox="1"/>
          <p:nvPr/>
        </p:nvSpPr>
        <p:spPr>
          <a:xfrm>
            <a:off x="3835352" y="3098100"/>
            <a:ext cx="22319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Step 4: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Make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Adjustments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6EEA332-0870-4C0B-880F-85B4069AA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6471" y="5576"/>
            <a:ext cx="8519809" cy="1325563"/>
          </a:xfrm>
        </p:spPr>
        <p:txBody>
          <a:bodyPr>
            <a:normAutofit/>
          </a:bodyPr>
          <a:lstStyle/>
          <a:p>
            <a:r>
              <a:rPr lang="en-US" sz="3200" dirty="0"/>
              <a:t>Spending Plan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B51AD43-B116-492C-AE82-D4D28C4CA5B4}"/>
              </a:ext>
            </a:extLst>
          </p:cNvPr>
          <p:cNvSpPr/>
          <p:nvPr/>
        </p:nvSpPr>
        <p:spPr>
          <a:xfrm>
            <a:off x="-32659" y="-43543"/>
            <a:ext cx="2699973" cy="3385457"/>
          </a:xfrm>
          <a:custGeom>
            <a:avLst/>
            <a:gdLst>
              <a:gd name="connsiteX0" fmla="*/ 163286 w 2841172"/>
              <a:gd name="connsiteY0" fmla="*/ 0 h 3439886"/>
              <a:gd name="connsiteX1" fmla="*/ 2841172 w 2841172"/>
              <a:gd name="connsiteY1" fmla="*/ 10886 h 3439886"/>
              <a:gd name="connsiteX2" fmla="*/ 2841172 w 2841172"/>
              <a:gd name="connsiteY2" fmla="*/ 3439886 h 3439886"/>
              <a:gd name="connsiteX3" fmla="*/ 0 w 2841172"/>
              <a:gd name="connsiteY3" fmla="*/ 620486 h 3439886"/>
              <a:gd name="connsiteX4" fmla="*/ 163286 w 2841172"/>
              <a:gd name="connsiteY4" fmla="*/ 0 h 3439886"/>
              <a:gd name="connsiteX0" fmla="*/ 0 w 2677886"/>
              <a:gd name="connsiteY0" fmla="*/ 0 h 3439886"/>
              <a:gd name="connsiteX1" fmla="*/ 2677886 w 2677886"/>
              <a:gd name="connsiteY1" fmla="*/ 10886 h 3439886"/>
              <a:gd name="connsiteX2" fmla="*/ 2677886 w 2677886"/>
              <a:gd name="connsiteY2" fmla="*/ 3439886 h 3439886"/>
              <a:gd name="connsiteX3" fmla="*/ 10885 w 2677886"/>
              <a:gd name="connsiteY3" fmla="*/ 653143 h 3439886"/>
              <a:gd name="connsiteX4" fmla="*/ 0 w 2677886"/>
              <a:gd name="connsiteY4" fmla="*/ 0 h 3439886"/>
              <a:gd name="connsiteX0" fmla="*/ 0 w 2677886"/>
              <a:gd name="connsiteY0" fmla="*/ 0 h 3276600"/>
              <a:gd name="connsiteX1" fmla="*/ 2677886 w 2677886"/>
              <a:gd name="connsiteY1" fmla="*/ 10886 h 3276600"/>
              <a:gd name="connsiteX2" fmla="*/ 2667001 w 2677886"/>
              <a:gd name="connsiteY2" fmla="*/ 3276600 h 3276600"/>
              <a:gd name="connsiteX3" fmla="*/ 10885 w 2677886"/>
              <a:gd name="connsiteY3" fmla="*/ 653143 h 3276600"/>
              <a:gd name="connsiteX4" fmla="*/ 0 w 2677886"/>
              <a:gd name="connsiteY4" fmla="*/ 0 h 3276600"/>
              <a:gd name="connsiteX0" fmla="*/ 0 w 2699972"/>
              <a:gd name="connsiteY0" fmla="*/ 0 h 3385457"/>
              <a:gd name="connsiteX1" fmla="*/ 2677886 w 2699972"/>
              <a:gd name="connsiteY1" fmla="*/ 10886 h 3385457"/>
              <a:gd name="connsiteX2" fmla="*/ 2699658 w 2699972"/>
              <a:gd name="connsiteY2" fmla="*/ 3385457 h 3385457"/>
              <a:gd name="connsiteX3" fmla="*/ 10885 w 2699972"/>
              <a:gd name="connsiteY3" fmla="*/ 653143 h 3385457"/>
              <a:gd name="connsiteX4" fmla="*/ 0 w 2699972"/>
              <a:gd name="connsiteY4" fmla="*/ 0 h 3385457"/>
              <a:gd name="connsiteX0" fmla="*/ 1 w 2699973"/>
              <a:gd name="connsiteY0" fmla="*/ 0 h 3385457"/>
              <a:gd name="connsiteX1" fmla="*/ 2677887 w 2699973"/>
              <a:gd name="connsiteY1" fmla="*/ 10886 h 3385457"/>
              <a:gd name="connsiteX2" fmla="*/ 2699659 w 2699973"/>
              <a:gd name="connsiteY2" fmla="*/ 3385457 h 3385457"/>
              <a:gd name="connsiteX3" fmla="*/ 0 w 2699973"/>
              <a:gd name="connsiteY3" fmla="*/ 674915 h 3385457"/>
              <a:gd name="connsiteX4" fmla="*/ 1 w 2699973"/>
              <a:gd name="connsiteY4" fmla="*/ 0 h 3385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9973" h="3385457">
                <a:moveTo>
                  <a:pt x="1" y="0"/>
                </a:moveTo>
                <a:lnTo>
                  <a:pt x="2677887" y="10886"/>
                </a:lnTo>
                <a:cubicBezTo>
                  <a:pt x="2674259" y="1099457"/>
                  <a:pt x="2703287" y="2296886"/>
                  <a:pt x="2699659" y="3385457"/>
                </a:cubicBezTo>
                <a:lnTo>
                  <a:pt x="0" y="674915"/>
                </a:lnTo>
                <a:cubicBezTo>
                  <a:pt x="0" y="449943"/>
                  <a:pt x="1" y="224972"/>
                  <a:pt x="1" y="0"/>
                </a:cubicBezTo>
                <a:close/>
              </a:path>
            </a:pathLst>
          </a:custGeom>
          <a:blipFill>
            <a:blip r:embed="rId3"/>
            <a:stretch>
              <a:fillRect l="1143" b="96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907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icture containing ground, person, outdoor&#10;&#10;Description automatically generated">
            <a:extLst>
              <a:ext uri="{FF2B5EF4-FFF2-40B4-BE49-F238E27FC236}">
                <a16:creationId xmlns:a16="http://schemas.microsoft.com/office/drawing/2014/main" id="{143A5311-7463-4F12-8338-1375813779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2000" y="0"/>
            <a:ext cx="6430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B360F69-3D57-4146-B245-E1988405662A}"/>
              </a:ext>
            </a:extLst>
          </p:cNvPr>
          <p:cNvSpPr/>
          <p:nvPr/>
        </p:nvSpPr>
        <p:spPr>
          <a:xfrm>
            <a:off x="2864489" y="0"/>
            <a:ext cx="7520695" cy="6858000"/>
          </a:xfrm>
          <a:prstGeom prst="rect">
            <a:avLst/>
          </a:prstGeom>
          <a:gradFill flip="none" rotWithShape="1">
            <a:gsLst>
              <a:gs pos="72000">
                <a:srgbClr val="F6F3EE">
                  <a:alpha val="81000"/>
                </a:srgbClr>
              </a:gs>
              <a:gs pos="65000">
                <a:srgbClr val="EDE7DC"/>
              </a:gs>
              <a:gs pos="8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65FBD-AD12-4242-891A-2FE2F0C47305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srgbClr val="ECE1CA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4B39E74-7653-45C2-929B-18866C98CF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58065" y="1510379"/>
            <a:ext cx="5115295" cy="4818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Discuss Financial Goals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6BD0ECC-B9BA-4C8F-A02F-BE63557D6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6734" y="0"/>
            <a:ext cx="8519809" cy="1325563"/>
          </a:xfrm>
        </p:spPr>
        <p:txBody>
          <a:bodyPr>
            <a:normAutofit/>
          </a:bodyPr>
          <a:lstStyle/>
          <a:p>
            <a:r>
              <a:rPr lang="en-US" sz="3200" dirty="0"/>
              <a:t>Financial Goals</a:t>
            </a:r>
          </a:p>
        </p:txBody>
      </p:sp>
      <p:pic>
        <p:nvPicPr>
          <p:cNvPr id="17" name="Graphic 16" descr="Tropical scene outline">
            <a:extLst>
              <a:ext uri="{FF2B5EF4-FFF2-40B4-BE49-F238E27FC236}">
                <a16:creationId xmlns:a16="http://schemas.microsoft.com/office/drawing/2014/main" id="{96498184-A4C7-4DF5-A4F1-ED01F872A2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624224" y="3948261"/>
            <a:ext cx="457200" cy="457200"/>
          </a:xfrm>
          <a:prstGeom prst="rect">
            <a:avLst/>
          </a:prstGeom>
        </p:spPr>
      </p:pic>
      <p:pic>
        <p:nvPicPr>
          <p:cNvPr id="18" name="Graphic 17" descr="Renovation (House With Sparkles) outline">
            <a:extLst>
              <a:ext uri="{FF2B5EF4-FFF2-40B4-BE49-F238E27FC236}">
                <a16:creationId xmlns:a16="http://schemas.microsoft.com/office/drawing/2014/main" id="{2EA31A64-49B5-4AD0-A8E5-FD249A5A3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624224" y="4657867"/>
            <a:ext cx="457200" cy="457200"/>
          </a:xfrm>
          <a:prstGeom prst="rect">
            <a:avLst/>
          </a:prstGeom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C80768A-D847-43D1-88D1-D6A8E95CCE3D}"/>
              </a:ext>
            </a:extLst>
          </p:cNvPr>
          <p:cNvSpPr txBox="1">
            <a:spLocks/>
          </p:cNvSpPr>
          <p:nvPr/>
        </p:nvSpPr>
        <p:spPr>
          <a:xfrm>
            <a:off x="4081424" y="4003667"/>
            <a:ext cx="1645920" cy="3760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200"/>
              <a:t>Short-term</a:t>
            </a:r>
          </a:p>
          <a:p>
            <a:pPr marL="457200" lvl="1" indent="0" algn="ctr">
              <a:buFont typeface="Tipo de letra del sistema normal"/>
              <a:buNone/>
            </a:pPr>
            <a:endParaRPr lang="en-US" sz="2200" b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94B8E52-607C-4E99-97F7-AE7BA438DF31}"/>
              </a:ext>
            </a:extLst>
          </p:cNvPr>
          <p:cNvSpPr txBox="1">
            <a:spLocks/>
          </p:cNvSpPr>
          <p:nvPr/>
        </p:nvSpPr>
        <p:spPr>
          <a:xfrm>
            <a:off x="4081424" y="4713272"/>
            <a:ext cx="1737360" cy="3760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200"/>
              <a:t>Long-term</a:t>
            </a:r>
          </a:p>
          <a:p>
            <a:pPr marL="457200" lvl="1" indent="0">
              <a:buFont typeface="Tipo de letra del sistema normal"/>
              <a:buNone/>
            </a:pPr>
            <a:endParaRPr lang="en-US" sz="2200" b="0"/>
          </a:p>
        </p:txBody>
      </p:sp>
      <p:pic>
        <p:nvPicPr>
          <p:cNvPr id="22" name="Graphic 21" descr="Chat outline">
            <a:extLst>
              <a:ext uri="{FF2B5EF4-FFF2-40B4-BE49-F238E27FC236}">
                <a16:creationId xmlns:a16="http://schemas.microsoft.com/office/drawing/2014/main" id="{70C4D78D-1649-49BC-8176-12937BEF35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36505" y="1488687"/>
            <a:ext cx="457200" cy="457200"/>
          </a:xfrm>
          <a:prstGeom prst="rect">
            <a:avLst/>
          </a:prstGeom>
        </p:spPr>
      </p:pic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C1AC2DBB-4C67-4D92-B31D-06CE3D1D8DC0}"/>
              </a:ext>
            </a:extLst>
          </p:cNvPr>
          <p:cNvSpPr txBox="1">
            <a:spLocks/>
          </p:cNvSpPr>
          <p:nvPr/>
        </p:nvSpPr>
        <p:spPr>
          <a:xfrm>
            <a:off x="3558064" y="2955969"/>
            <a:ext cx="4028447" cy="846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Figure Out How Much to Save to Achieve Goals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48F15862-5524-4BEF-AC9F-2E13DB8AF6BF}"/>
              </a:ext>
            </a:extLst>
          </p:cNvPr>
          <p:cNvSpPr txBox="1">
            <a:spLocks/>
          </p:cNvSpPr>
          <p:nvPr/>
        </p:nvSpPr>
        <p:spPr>
          <a:xfrm>
            <a:off x="3558064" y="2240788"/>
            <a:ext cx="5115295" cy="574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Set Financial Goals Together</a:t>
            </a:r>
          </a:p>
        </p:txBody>
      </p:sp>
      <p:pic>
        <p:nvPicPr>
          <p:cNvPr id="26" name="Graphic 25" descr="Target outline">
            <a:extLst>
              <a:ext uri="{FF2B5EF4-FFF2-40B4-BE49-F238E27FC236}">
                <a16:creationId xmlns:a16="http://schemas.microsoft.com/office/drawing/2014/main" id="{A452AA1E-5CA1-4D13-9B25-F1CB749C1F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936505" y="2166592"/>
            <a:ext cx="457200" cy="457200"/>
          </a:xfrm>
          <a:prstGeom prst="rect">
            <a:avLst/>
          </a:prstGeom>
        </p:spPr>
      </p:pic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52C8D6EE-D2C3-4862-8216-C12DFB4C15B5}"/>
              </a:ext>
            </a:extLst>
          </p:cNvPr>
          <p:cNvSpPr txBox="1">
            <a:spLocks/>
          </p:cNvSpPr>
          <p:nvPr/>
        </p:nvSpPr>
        <p:spPr>
          <a:xfrm>
            <a:off x="3558064" y="5470730"/>
            <a:ext cx="3650456" cy="67804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Use Reminders to Stay on Track</a:t>
            </a:r>
          </a:p>
        </p:txBody>
      </p:sp>
      <p:pic>
        <p:nvPicPr>
          <p:cNvPr id="29" name="Graphic 28" descr="Piggy Bank outline">
            <a:extLst>
              <a:ext uri="{FF2B5EF4-FFF2-40B4-BE49-F238E27FC236}">
                <a16:creationId xmlns:a16="http://schemas.microsoft.com/office/drawing/2014/main" id="{24803E1A-01F6-4BC1-A2EF-CFDD1673C1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936505" y="2941116"/>
            <a:ext cx="457200" cy="457200"/>
          </a:xfrm>
          <a:prstGeom prst="rect">
            <a:avLst/>
          </a:prstGeom>
        </p:spPr>
      </p:pic>
      <p:pic>
        <p:nvPicPr>
          <p:cNvPr id="31" name="Graphic 30" descr="Image outline">
            <a:extLst>
              <a:ext uri="{FF2B5EF4-FFF2-40B4-BE49-F238E27FC236}">
                <a16:creationId xmlns:a16="http://schemas.microsoft.com/office/drawing/2014/main" id="{449D0B68-0181-4B1C-BE87-6C3260C6A95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936505" y="540004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64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9</a:t>
            </a:fld>
            <a:endParaRPr lang="es-MX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B6D6C4F-E659-4D91-BF41-1D06E38CC5C4}"/>
              </a:ext>
            </a:extLst>
          </p:cNvPr>
          <p:cNvSpPr/>
          <p:nvPr/>
        </p:nvSpPr>
        <p:spPr>
          <a:xfrm>
            <a:off x="4614642" y="4092621"/>
            <a:ext cx="1107233" cy="344129"/>
          </a:xfrm>
          <a:prstGeom prst="rect">
            <a:avLst/>
          </a:prstGeom>
          <a:solidFill>
            <a:srgbClr val="EDE7DC"/>
          </a:solidFill>
          <a:ln>
            <a:solidFill>
              <a:srgbClr val="EDE7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63C9E5B-811B-47D0-B466-A5F3C2D9AC47}"/>
              </a:ext>
            </a:extLst>
          </p:cNvPr>
          <p:cNvSpPr/>
          <p:nvPr/>
        </p:nvSpPr>
        <p:spPr>
          <a:xfrm>
            <a:off x="6851669" y="4092621"/>
            <a:ext cx="1643131" cy="344129"/>
          </a:xfrm>
          <a:prstGeom prst="rect">
            <a:avLst/>
          </a:prstGeom>
          <a:solidFill>
            <a:srgbClr val="EDE7DC"/>
          </a:solidFill>
          <a:ln>
            <a:solidFill>
              <a:srgbClr val="EDE7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51A841F-6C4E-4787-87DD-2676D5DC0FEC}"/>
              </a:ext>
            </a:extLst>
          </p:cNvPr>
          <p:cNvSpPr/>
          <p:nvPr/>
        </p:nvSpPr>
        <p:spPr>
          <a:xfrm>
            <a:off x="3013573" y="3267317"/>
            <a:ext cx="1482497" cy="868363"/>
          </a:xfrm>
          <a:prstGeom prst="rect">
            <a:avLst/>
          </a:prstGeom>
          <a:solidFill>
            <a:srgbClr val="EDE7DC"/>
          </a:solidFill>
          <a:ln>
            <a:solidFill>
              <a:srgbClr val="EDE7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722B9E0-0A1E-4901-8ED3-E5F46CB63102}"/>
              </a:ext>
            </a:extLst>
          </p:cNvPr>
          <p:cNvSpPr/>
          <p:nvPr/>
        </p:nvSpPr>
        <p:spPr>
          <a:xfrm>
            <a:off x="2941595" y="5402014"/>
            <a:ext cx="1477037" cy="529062"/>
          </a:xfrm>
          <a:prstGeom prst="rect">
            <a:avLst/>
          </a:prstGeom>
          <a:solidFill>
            <a:srgbClr val="EDE7DC"/>
          </a:solidFill>
          <a:ln>
            <a:solidFill>
              <a:srgbClr val="EDE7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E976EA6-1324-46F1-AB42-C6BB9D6F6E9C}"/>
              </a:ext>
            </a:extLst>
          </p:cNvPr>
          <p:cNvSpPr/>
          <p:nvPr/>
        </p:nvSpPr>
        <p:spPr>
          <a:xfrm>
            <a:off x="-54429" y="-21771"/>
            <a:ext cx="2688771" cy="3331028"/>
          </a:xfrm>
          <a:custGeom>
            <a:avLst/>
            <a:gdLst>
              <a:gd name="connsiteX0" fmla="*/ 10886 w 2667000"/>
              <a:gd name="connsiteY0" fmla="*/ 0 h 3331028"/>
              <a:gd name="connsiteX1" fmla="*/ 2667000 w 2667000"/>
              <a:gd name="connsiteY1" fmla="*/ 0 h 3331028"/>
              <a:gd name="connsiteX2" fmla="*/ 2656114 w 2667000"/>
              <a:gd name="connsiteY2" fmla="*/ 3331028 h 3331028"/>
              <a:gd name="connsiteX3" fmla="*/ 0 w 2667000"/>
              <a:gd name="connsiteY3" fmla="*/ 664028 h 3331028"/>
              <a:gd name="connsiteX4" fmla="*/ 10886 w 2667000"/>
              <a:gd name="connsiteY4" fmla="*/ 0 h 3331028"/>
              <a:gd name="connsiteX0" fmla="*/ 32657 w 2688771"/>
              <a:gd name="connsiteY0" fmla="*/ 0 h 3331028"/>
              <a:gd name="connsiteX1" fmla="*/ 2688771 w 2688771"/>
              <a:gd name="connsiteY1" fmla="*/ 0 h 3331028"/>
              <a:gd name="connsiteX2" fmla="*/ 2677885 w 2688771"/>
              <a:gd name="connsiteY2" fmla="*/ 3331028 h 3331028"/>
              <a:gd name="connsiteX3" fmla="*/ 0 w 2688771"/>
              <a:gd name="connsiteY3" fmla="*/ 664028 h 3331028"/>
              <a:gd name="connsiteX4" fmla="*/ 32657 w 2688771"/>
              <a:gd name="connsiteY4" fmla="*/ 0 h 3331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8771" h="3331028">
                <a:moveTo>
                  <a:pt x="32657" y="0"/>
                </a:moveTo>
                <a:lnTo>
                  <a:pt x="2688771" y="0"/>
                </a:lnTo>
                <a:cubicBezTo>
                  <a:pt x="2685142" y="1110343"/>
                  <a:pt x="2681514" y="2220685"/>
                  <a:pt x="2677885" y="3331028"/>
                </a:cubicBezTo>
                <a:lnTo>
                  <a:pt x="0" y="664028"/>
                </a:lnTo>
                <a:lnTo>
                  <a:pt x="32657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143" b="96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8958E04-FFB9-4998-AB75-044947BFD6AF}"/>
              </a:ext>
            </a:extLst>
          </p:cNvPr>
          <p:cNvSpPr/>
          <p:nvPr/>
        </p:nvSpPr>
        <p:spPr>
          <a:xfrm>
            <a:off x="6442193" y="2283657"/>
            <a:ext cx="1371600" cy="1371600"/>
          </a:xfrm>
          <a:prstGeom prst="ellipse">
            <a:avLst/>
          </a:prstGeom>
          <a:noFill/>
          <a:ln w="28575">
            <a:solidFill>
              <a:srgbClr val="977B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House outline">
            <a:extLst>
              <a:ext uri="{FF2B5EF4-FFF2-40B4-BE49-F238E27FC236}">
                <a16:creationId xmlns:a16="http://schemas.microsoft.com/office/drawing/2014/main" id="{E233C6D5-6A82-4D5F-9327-0B6BEC219F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822390" y="2505553"/>
            <a:ext cx="914400" cy="914400"/>
          </a:xfrm>
          <a:prstGeom prst="rect">
            <a:avLst/>
          </a:prstGeom>
        </p:spPr>
      </p:pic>
      <p:pic>
        <p:nvPicPr>
          <p:cNvPr id="15" name="Graphic 14" descr="Car outline">
            <a:extLst>
              <a:ext uri="{FF2B5EF4-FFF2-40B4-BE49-F238E27FC236}">
                <a16:creationId xmlns:a16="http://schemas.microsoft.com/office/drawing/2014/main" id="{66C1A873-351E-44F5-A424-1CE49B0D7A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675741" y="2558642"/>
            <a:ext cx="914400" cy="914400"/>
          </a:xfrm>
          <a:prstGeom prst="rect">
            <a:avLst/>
          </a:prstGeom>
        </p:spPr>
      </p:pic>
      <p:pic>
        <p:nvPicPr>
          <p:cNvPr id="17" name="Graphic 16" descr="Safe outline">
            <a:extLst>
              <a:ext uri="{FF2B5EF4-FFF2-40B4-BE49-F238E27FC236}">
                <a16:creationId xmlns:a16="http://schemas.microsoft.com/office/drawing/2014/main" id="{687538A8-0E76-41DB-B2D5-2F538175B5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8517277" y="2516770"/>
            <a:ext cx="914400" cy="914400"/>
          </a:xfrm>
          <a:prstGeom prst="rect">
            <a:avLst/>
          </a:prstGeom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22ECC66-788B-41F1-92BC-B6C40E195DBC}"/>
              </a:ext>
            </a:extLst>
          </p:cNvPr>
          <p:cNvSpPr txBox="1">
            <a:spLocks/>
          </p:cNvSpPr>
          <p:nvPr/>
        </p:nvSpPr>
        <p:spPr>
          <a:xfrm>
            <a:off x="4685350" y="1516886"/>
            <a:ext cx="1188480" cy="3162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/>
              <a:t>Housing</a:t>
            </a:r>
          </a:p>
          <a:p>
            <a:pPr marL="457200" lvl="1" indent="0" algn="ctr">
              <a:buFont typeface="Tipo de letra del sistema normal"/>
              <a:buNone/>
            </a:pPr>
            <a:endParaRPr lang="en-US" sz="1800" b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52D3320B-F234-4373-8458-6302CCB4621B}"/>
              </a:ext>
            </a:extLst>
          </p:cNvPr>
          <p:cNvSpPr txBox="1">
            <a:spLocks/>
          </p:cNvSpPr>
          <p:nvPr/>
        </p:nvSpPr>
        <p:spPr>
          <a:xfrm>
            <a:off x="5939273" y="1524533"/>
            <a:ext cx="2377440" cy="3085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Transportation</a:t>
            </a:r>
            <a:endParaRPr lang="en-US" sz="1800" b="0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8F08EBEE-CD5E-4731-9360-62B70102F438}"/>
              </a:ext>
            </a:extLst>
          </p:cNvPr>
          <p:cNvSpPr txBox="1">
            <a:spLocks/>
          </p:cNvSpPr>
          <p:nvPr/>
        </p:nvSpPr>
        <p:spPr>
          <a:xfrm>
            <a:off x="8248593" y="1239416"/>
            <a:ext cx="1447585" cy="5936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800" dirty="0"/>
              <a:t>Emergency Fund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146450E2-CC14-4239-8884-11DAD2427CE2}"/>
              </a:ext>
            </a:extLst>
          </p:cNvPr>
          <p:cNvSpPr txBox="1">
            <a:spLocks/>
          </p:cNvSpPr>
          <p:nvPr/>
        </p:nvSpPr>
        <p:spPr>
          <a:xfrm>
            <a:off x="3207021" y="5479345"/>
            <a:ext cx="2163761" cy="3365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800" dirty="0"/>
              <a:t>Banking</a:t>
            </a:r>
          </a:p>
        </p:txBody>
      </p:sp>
      <p:pic>
        <p:nvPicPr>
          <p:cNvPr id="28" name="Graphic 27" descr="Scroll outline">
            <a:extLst>
              <a:ext uri="{FF2B5EF4-FFF2-40B4-BE49-F238E27FC236}">
                <a16:creationId xmlns:a16="http://schemas.microsoft.com/office/drawing/2014/main" id="{278E53F0-EA8C-4F78-93F2-9253B49F6C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5747419" y="3852620"/>
            <a:ext cx="914400" cy="914400"/>
          </a:xfrm>
          <a:prstGeom prst="rect">
            <a:avLst/>
          </a:prstGeom>
        </p:spPr>
      </p:pic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0D4EEB97-45E8-46EC-BF8D-17AAB5008342}"/>
              </a:ext>
            </a:extLst>
          </p:cNvPr>
          <p:cNvSpPr txBox="1">
            <a:spLocks/>
          </p:cNvSpPr>
          <p:nvPr/>
        </p:nvSpPr>
        <p:spPr>
          <a:xfrm>
            <a:off x="5427379" y="5479345"/>
            <a:ext cx="1554480" cy="5290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/>
              <a:t>Power of Attorney</a:t>
            </a:r>
            <a:endParaRPr lang="en-US" sz="1800" b="0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5E83CBFB-714A-440F-85F1-AA6B0BAEB827}"/>
              </a:ext>
            </a:extLst>
          </p:cNvPr>
          <p:cNvSpPr txBox="1">
            <a:spLocks/>
          </p:cNvSpPr>
          <p:nvPr/>
        </p:nvSpPr>
        <p:spPr>
          <a:xfrm>
            <a:off x="7270101" y="5479345"/>
            <a:ext cx="1554480" cy="7136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Payable on Death Designation </a:t>
            </a:r>
          </a:p>
          <a:p>
            <a:pPr marL="457200" lvl="1" indent="0" algn="ctr">
              <a:buFont typeface="Tipo de letra del sistema normal"/>
              <a:buNone/>
            </a:pPr>
            <a:endParaRPr lang="en-US" sz="1800" b="0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C978702C-CE25-4F75-AB19-CDB1AE41FC29}"/>
              </a:ext>
            </a:extLst>
          </p:cNvPr>
          <p:cNvSpPr txBox="1">
            <a:spLocks/>
          </p:cNvSpPr>
          <p:nvPr/>
        </p:nvSpPr>
        <p:spPr>
          <a:xfrm>
            <a:off x="9241152" y="5479345"/>
            <a:ext cx="1295449" cy="713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/>
              <a:t>Paying Bills</a:t>
            </a:r>
          </a:p>
          <a:p>
            <a:pPr marL="457200" lvl="1" indent="0" algn="ctr">
              <a:buFont typeface="Tipo de letra del sistema normal"/>
              <a:buNone/>
            </a:pPr>
            <a:endParaRPr lang="en-US" sz="1800" b="0"/>
          </a:p>
        </p:txBody>
      </p:sp>
      <p:pic>
        <p:nvPicPr>
          <p:cNvPr id="33" name="Graphic 32" descr="Signature outline">
            <a:extLst>
              <a:ext uri="{FF2B5EF4-FFF2-40B4-BE49-F238E27FC236}">
                <a16:creationId xmlns:a16="http://schemas.microsoft.com/office/drawing/2014/main" id="{94C3E319-3122-4332-B0F2-CBDB3967AE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7590141" y="3893292"/>
            <a:ext cx="914400" cy="914400"/>
          </a:xfrm>
          <a:prstGeom prst="rect">
            <a:avLst/>
          </a:prstGeom>
        </p:spPr>
      </p:pic>
      <p:pic>
        <p:nvPicPr>
          <p:cNvPr id="35" name="Graphic 34" descr="Payroll outline">
            <a:extLst>
              <a:ext uri="{FF2B5EF4-FFF2-40B4-BE49-F238E27FC236}">
                <a16:creationId xmlns:a16="http://schemas.microsoft.com/office/drawing/2014/main" id="{2618002A-F9F4-45AB-BBC6-9DA803380C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9431677" y="3830795"/>
            <a:ext cx="914400" cy="9144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942D791-A6E7-46CB-ABCC-89654D2D15DA}"/>
              </a:ext>
            </a:extLst>
          </p:cNvPr>
          <p:cNvSpPr/>
          <p:nvPr/>
        </p:nvSpPr>
        <p:spPr>
          <a:xfrm>
            <a:off x="4594030" y="2300496"/>
            <a:ext cx="1371600" cy="1371600"/>
          </a:xfrm>
          <a:prstGeom prst="ellipse">
            <a:avLst/>
          </a:prstGeom>
          <a:noFill/>
          <a:ln w="28575">
            <a:solidFill>
              <a:srgbClr val="977B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1384BA4-C8B0-472A-AFCF-1614A7BA7484}"/>
              </a:ext>
            </a:extLst>
          </p:cNvPr>
          <p:cNvSpPr/>
          <p:nvPr/>
        </p:nvSpPr>
        <p:spPr>
          <a:xfrm>
            <a:off x="8288941" y="2276953"/>
            <a:ext cx="1371600" cy="1371600"/>
          </a:xfrm>
          <a:prstGeom prst="ellipse">
            <a:avLst/>
          </a:prstGeom>
          <a:noFill/>
          <a:ln w="28575">
            <a:solidFill>
              <a:srgbClr val="977B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6EB25DF-E8B1-4F24-8E4E-95504EA9A532}"/>
              </a:ext>
            </a:extLst>
          </p:cNvPr>
          <p:cNvSpPr/>
          <p:nvPr/>
        </p:nvSpPr>
        <p:spPr>
          <a:xfrm>
            <a:off x="3603101" y="3613412"/>
            <a:ext cx="1371600" cy="1371600"/>
          </a:xfrm>
          <a:prstGeom prst="ellipse">
            <a:avLst/>
          </a:prstGeom>
          <a:noFill/>
          <a:ln w="28575">
            <a:solidFill>
              <a:srgbClr val="977B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75E2D0A-8063-4552-AF1F-405792A6A70F}"/>
              </a:ext>
            </a:extLst>
          </p:cNvPr>
          <p:cNvSpPr/>
          <p:nvPr/>
        </p:nvSpPr>
        <p:spPr>
          <a:xfrm>
            <a:off x="5518819" y="3613412"/>
            <a:ext cx="1371600" cy="1371600"/>
          </a:xfrm>
          <a:prstGeom prst="ellipse">
            <a:avLst/>
          </a:prstGeom>
          <a:noFill/>
          <a:ln w="28575">
            <a:solidFill>
              <a:srgbClr val="977B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8C2088C-AF9D-4C9F-BA6C-C8A65BD82C38}"/>
              </a:ext>
            </a:extLst>
          </p:cNvPr>
          <p:cNvSpPr/>
          <p:nvPr/>
        </p:nvSpPr>
        <p:spPr>
          <a:xfrm>
            <a:off x="7361541" y="3613412"/>
            <a:ext cx="1371600" cy="1371600"/>
          </a:xfrm>
          <a:prstGeom prst="ellipse">
            <a:avLst/>
          </a:prstGeom>
          <a:noFill/>
          <a:ln w="28575">
            <a:solidFill>
              <a:srgbClr val="977B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A7FF65A-426C-4CDB-BDFB-F11DA7EE29BE}"/>
              </a:ext>
            </a:extLst>
          </p:cNvPr>
          <p:cNvSpPr/>
          <p:nvPr/>
        </p:nvSpPr>
        <p:spPr>
          <a:xfrm>
            <a:off x="9203077" y="3626547"/>
            <a:ext cx="1371600" cy="1371600"/>
          </a:xfrm>
          <a:prstGeom prst="ellipse">
            <a:avLst/>
          </a:prstGeom>
          <a:noFill/>
          <a:ln w="28575">
            <a:solidFill>
              <a:srgbClr val="977B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 descr="Internet Banking outline">
            <a:extLst>
              <a:ext uri="{FF2B5EF4-FFF2-40B4-BE49-F238E27FC236}">
                <a16:creationId xmlns:a16="http://schemas.microsoft.com/office/drawing/2014/main" id="{55E078E7-503C-4FE9-A174-52DA3912D24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3831701" y="3838381"/>
            <a:ext cx="914400" cy="914400"/>
          </a:xfrm>
          <a:prstGeom prst="rect">
            <a:avLst/>
          </a:prstGeom>
        </p:spPr>
      </p:pic>
      <p:pic>
        <p:nvPicPr>
          <p:cNvPr id="14" name="Graphic 13" descr="Line arrow: Straight outline">
            <a:extLst>
              <a:ext uri="{FF2B5EF4-FFF2-40B4-BE49-F238E27FC236}">
                <a16:creationId xmlns:a16="http://schemas.microsoft.com/office/drawing/2014/main" id="{3F31CF37-65AA-4752-8BE6-5B84E33F63C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5400000">
            <a:off x="5050990" y="1873037"/>
            <a:ext cx="457200" cy="457200"/>
          </a:xfrm>
          <a:prstGeom prst="rect">
            <a:avLst/>
          </a:prstGeom>
        </p:spPr>
      </p:pic>
      <p:pic>
        <p:nvPicPr>
          <p:cNvPr id="50" name="Graphic 49" descr="Line arrow: Straight outline">
            <a:extLst>
              <a:ext uri="{FF2B5EF4-FFF2-40B4-BE49-F238E27FC236}">
                <a16:creationId xmlns:a16="http://schemas.microsoft.com/office/drawing/2014/main" id="{2ABF6451-C3D7-44EF-A211-F5ADFED18BD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5400000">
            <a:off x="6898805" y="1848267"/>
            <a:ext cx="457200" cy="457200"/>
          </a:xfrm>
          <a:prstGeom prst="rect">
            <a:avLst/>
          </a:prstGeom>
        </p:spPr>
      </p:pic>
      <p:pic>
        <p:nvPicPr>
          <p:cNvPr id="51" name="Graphic 50" descr="Line arrow: Straight outline">
            <a:extLst>
              <a:ext uri="{FF2B5EF4-FFF2-40B4-BE49-F238E27FC236}">
                <a16:creationId xmlns:a16="http://schemas.microsoft.com/office/drawing/2014/main" id="{10D8BF24-49F4-4BBB-BE2A-604FA96373A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5400000">
            <a:off x="8746620" y="1857089"/>
            <a:ext cx="457200" cy="457200"/>
          </a:xfrm>
          <a:prstGeom prst="rect">
            <a:avLst/>
          </a:prstGeom>
        </p:spPr>
      </p:pic>
      <p:pic>
        <p:nvPicPr>
          <p:cNvPr id="52" name="Graphic 51" descr="Line arrow: Straight outline">
            <a:extLst>
              <a:ext uri="{FF2B5EF4-FFF2-40B4-BE49-F238E27FC236}">
                <a16:creationId xmlns:a16="http://schemas.microsoft.com/office/drawing/2014/main" id="{87D6E3BC-66BD-46EC-B2C9-F03A950AF23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6200000">
            <a:off x="4060301" y="4964395"/>
            <a:ext cx="457200" cy="457200"/>
          </a:xfrm>
          <a:prstGeom prst="rect">
            <a:avLst/>
          </a:prstGeom>
        </p:spPr>
      </p:pic>
      <p:pic>
        <p:nvPicPr>
          <p:cNvPr id="53" name="Graphic 52" descr="Line arrow: Straight outline">
            <a:extLst>
              <a:ext uri="{FF2B5EF4-FFF2-40B4-BE49-F238E27FC236}">
                <a16:creationId xmlns:a16="http://schemas.microsoft.com/office/drawing/2014/main" id="{72FC834F-4C12-4D87-8C45-AA35AD523BD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6200000">
            <a:off x="5976019" y="4964395"/>
            <a:ext cx="457200" cy="457200"/>
          </a:xfrm>
          <a:prstGeom prst="rect">
            <a:avLst/>
          </a:prstGeom>
        </p:spPr>
      </p:pic>
      <p:pic>
        <p:nvPicPr>
          <p:cNvPr id="54" name="Graphic 53" descr="Line arrow: Straight outline">
            <a:extLst>
              <a:ext uri="{FF2B5EF4-FFF2-40B4-BE49-F238E27FC236}">
                <a16:creationId xmlns:a16="http://schemas.microsoft.com/office/drawing/2014/main" id="{CEB2506E-4B19-487E-85EC-EF45424A72E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6200000">
            <a:off x="7818741" y="4964395"/>
            <a:ext cx="457200" cy="457200"/>
          </a:xfrm>
          <a:prstGeom prst="rect">
            <a:avLst/>
          </a:prstGeom>
        </p:spPr>
      </p:pic>
      <p:pic>
        <p:nvPicPr>
          <p:cNvPr id="55" name="Graphic 54" descr="Line arrow: Straight outline">
            <a:extLst>
              <a:ext uri="{FF2B5EF4-FFF2-40B4-BE49-F238E27FC236}">
                <a16:creationId xmlns:a16="http://schemas.microsoft.com/office/drawing/2014/main" id="{D68A8C3F-A10B-40E2-9C7E-9B5785BDEB6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6200000">
            <a:off x="9662798" y="4964395"/>
            <a:ext cx="457200" cy="457200"/>
          </a:xfrm>
          <a:prstGeom prst="rect">
            <a:avLst/>
          </a:prstGeom>
        </p:spPr>
      </p:pic>
      <p:sp>
        <p:nvSpPr>
          <p:cNvPr id="56" name="Title 1">
            <a:extLst>
              <a:ext uri="{FF2B5EF4-FFF2-40B4-BE49-F238E27FC236}">
                <a16:creationId xmlns:a16="http://schemas.microsoft.com/office/drawing/2014/main" id="{674A4F0B-3287-4128-9F6E-559DC9340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6257" y="5576"/>
            <a:ext cx="8519809" cy="1325563"/>
          </a:xfrm>
        </p:spPr>
        <p:txBody>
          <a:bodyPr>
            <a:normAutofit/>
          </a:bodyPr>
          <a:lstStyle/>
          <a:p>
            <a:r>
              <a:rPr lang="en-US" sz="3200" dirty="0"/>
              <a:t>Financial Planning</a:t>
            </a:r>
          </a:p>
        </p:txBody>
      </p:sp>
    </p:spTree>
    <p:extLst>
      <p:ext uri="{BB962C8B-B14F-4D97-AF65-F5344CB8AC3E}">
        <p14:creationId xmlns:p14="http://schemas.microsoft.com/office/powerpoint/2010/main" val="1981851342"/>
      </p:ext>
    </p:extLst>
  </p:cSld>
  <p:clrMapOvr>
    <a:masterClrMapping/>
  </p:clrMapOvr>
</p:sld>
</file>

<file path=ppt/theme/theme1.xml><?xml version="1.0" encoding="utf-8"?>
<a:theme xmlns:a="http://schemas.openxmlformats.org/drawingml/2006/main" name="1. Master Slide 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Template" id="{11877120-5FCD-4A48-98F7-6A0031DB2D7D}" vid="{AEF4D2BE-1049-5749-807F-411D7565EAA7}"/>
    </a:ext>
  </a:extLst>
</a:theme>
</file>

<file path=ppt/theme/theme2.xml><?xml version="1.0" encoding="utf-8"?>
<a:theme xmlns:a="http://schemas.openxmlformats.org/drawingml/2006/main" name="1_2. Title Slide Green with Sand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Template" id="{11877120-5FCD-4A48-98F7-6A0031DB2D7D}" vid="{C05BC47E-1197-E64F-B39B-F8D85CD903EE}"/>
    </a:ext>
  </a:extLst>
</a:theme>
</file>

<file path=ppt/theme/theme3.xml><?xml version="1.0" encoding="utf-8"?>
<a:theme xmlns:a="http://schemas.openxmlformats.org/drawingml/2006/main" name="Master Content Slide Beige with Green">
  <a:themeElements>
    <a:clrScheme name="Army Green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Template" id="{11877120-5FCD-4A48-98F7-6A0031DB2D7D}" vid="{6C1A6B8B-2043-F441-9FB7-87F14195F652}"/>
    </a:ext>
  </a:extLst>
</a:theme>
</file>

<file path=ppt/theme/theme4.xml><?xml version="1.0" encoding="utf-8"?>
<a:theme xmlns:a="http://schemas.openxmlformats.org/drawingml/2006/main" name="Content Slide Beige with Green and Tan">
  <a:themeElements>
    <a:clrScheme name="Army Green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Template" id="{11877120-5FCD-4A48-98F7-6A0031DB2D7D}" vid="{6C1A6B8B-2043-F441-9FB7-87F14195F652}"/>
    </a:ext>
  </a:extLst>
</a:theme>
</file>

<file path=ppt/theme/theme5.xml><?xml version="1.0" encoding="utf-8"?>
<a:theme xmlns:a="http://schemas.openxmlformats.org/drawingml/2006/main" name="1_5. Master Slide ">
  <a:themeElements>
    <a:clrScheme name="Army Green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Template" id="{11877120-5FCD-4A48-98F7-6A0031DB2D7D}" vid="{6C1A6B8B-2043-F441-9FB7-87F14195F652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A176A2F-6498-4D5C-94D8-7C3918399DDF}">
  <we:reference id="8ba814a7-ef72-455d-8a86-74c1e1d529e2" version="4.1.0.1907" store="EXCatalog" storeType="EXCatalog"/>
  <we:alternateReferences>
    <we:reference id="WA104380649" version="4.1.0.1907" store="en-US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504D41AD18894DAA676C6F96A07722" ma:contentTypeVersion="8" ma:contentTypeDescription="Create a new document." ma:contentTypeScope="" ma:versionID="6e56c853356c0c59207cb39025a9ccca">
  <xsd:schema xmlns:xsd="http://www.w3.org/2001/XMLSchema" xmlns:xs="http://www.w3.org/2001/XMLSchema" xmlns:p="http://schemas.microsoft.com/office/2006/metadata/properties" xmlns:ns2="f47b2dae-65c7-4e7f-aef3-ba1b67c0c41b" targetNamespace="http://schemas.microsoft.com/office/2006/metadata/properties" ma:root="true" ma:fieldsID="f40e6b3e541949fff91ed9311bb85da7" ns2:_="">
    <xsd:import namespace="f47b2dae-65c7-4e7f-aef3-ba1b67c0c4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7b2dae-65c7-4e7f-aef3-ba1b67c0c41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F447DBA-9E12-4044-ADEB-41B90FC1123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19B221B-D60A-4D0B-AF03-6587A165F1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7b2dae-65c7-4e7f-aef3-ba1b67c0c4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9470506-5B1B-4EDC-8BDE-705325A26EEB}">
  <ds:schemaRefs>
    <ds:schemaRef ds:uri="http://purl.org/dc/terms/"/>
    <ds:schemaRef ds:uri="http://purl.org/dc/dcmitype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f47b2dae-65c7-4e7f-aef3-ba1b67c0c41b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1_Tema de Office</Template>
  <TotalTime>259</TotalTime>
  <Words>1216</Words>
  <Application>Microsoft Office PowerPoint</Application>
  <PresentationFormat>Widescreen</PresentationFormat>
  <Paragraphs>319</Paragraphs>
  <Slides>33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Arial</vt:lpstr>
      <vt:lpstr>Arial Narrow</vt:lpstr>
      <vt:lpstr>Calibri</vt:lpstr>
      <vt:lpstr>Courier New</vt:lpstr>
      <vt:lpstr>Helvetica</vt:lpstr>
      <vt:lpstr>Tipo de letra del sistema normal</vt:lpstr>
      <vt:lpstr>Wingdings</vt:lpstr>
      <vt:lpstr>1. Master Slide </vt:lpstr>
      <vt:lpstr>1_2. Title Slide Green with Sand</vt:lpstr>
      <vt:lpstr>Master Content Slide Beige with Green</vt:lpstr>
      <vt:lpstr>Content Slide Beige with Green and Tan</vt:lpstr>
      <vt:lpstr>1_5. Master Slide </vt:lpstr>
      <vt:lpstr>PowerPoint Presentation</vt:lpstr>
      <vt:lpstr>Agenda</vt:lpstr>
      <vt:lpstr>Communication</vt:lpstr>
      <vt:lpstr>Activity </vt:lpstr>
      <vt:lpstr>Administrative Tasks</vt:lpstr>
      <vt:lpstr>Financial Planning</vt:lpstr>
      <vt:lpstr>Spending Plan</vt:lpstr>
      <vt:lpstr>Financial Goals</vt:lpstr>
      <vt:lpstr>Financial Planning</vt:lpstr>
      <vt:lpstr>Credit and Debt</vt:lpstr>
      <vt:lpstr>Understanding Credit</vt:lpstr>
      <vt:lpstr>5 Factors Driving Your Credit Score</vt:lpstr>
      <vt:lpstr>Managing Debt</vt:lpstr>
      <vt:lpstr>Retirement</vt:lpstr>
      <vt:lpstr>Other Benefits</vt:lpstr>
      <vt:lpstr>Survivor Benefits</vt:lpstr>
      <vt:lpstr>Education Benefits</vt:lpstr>
      <vt:lpstr>Spouse Resources</vt:lpstr>
      <vt:lpstr>Insurance</vt:lpstr>
      <vt:lpstr>Health Insurance</vt:lpstr>
      <vt:lpstr>Dental and Vision </vt:lpstr>
      <vt:lpstr>Property Insurance</vt:lpstr>
      <vt:lpstr>Purpose of Life Insurance</vt:lpstr>
      <vt:lpstr>Life Insurance Overview</vt:lpstr>
      <vt:lpstr>Update Beneficiaries</vt:lpstr>
      <vt:lpstr>PowerPoint Presentation</vt:lpstr>
      <vt:lpstr>PowerPoint Presentation</vt:lpstr>
      <vt:lpstr>Estate Planning</vt:lpstr>
      <vt:lpstr>Taxes</vt:lpstr>
      <vt:lpstr>Summary and Resources</vt:lpstr>
      <vt:lpstr>Congratulations!</vt:lpstr>
      <vt:lpstr>Resources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Ruben Torrez</dc:creator>
  <cp:keywords>Select Classification Level, Public</cp:keywords>
  <cp:lastModifiedBy>Mroszczyk, Robyn CIV USARMY HQDA DCS G-9 (USA)</cp:lastModifiedBy>
  <cp:revision>5</cp:revision>
  <dcterms:created xsi:type="dcterms:W3CDTF">2019-07-10T15:06:07Z</dcterms:created>
  <dcterms:modified xsi:type="dcterms:W3CDTF">2024-02-21T21:19:27Z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11087801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S8.2.2</vt:lpwstr>
  </property>
  <property fmtid="{D5CDD505-2E9C-101B-9397-08002B2CF9AE}" pid="5" name="ContentTypeId">
    <vt:lpwstr>0x010100B9504D41AD18894DAA676C6F96A07722</vt:lpwstr>
  </property>
  <property fmtid="{D5CDD505-2E9C-101B-9397-08002B2CF9AE}" pid="6" name="TitusGUID">
    <vt:lpwstr>cb1f0217-3b57-412f-ad00-60eb2bbd6e47</vt:lpwstr>
  </property>
  <property fmtid="{D5CDD505-2E9C-101B-9397-08002B2CF9AE}" pid="7" name="PreClass">
    <vt:lpwstr>False</vt:lpwstr>
  </property>
  <property fmtid="{D5CDD505-2E9C-101B-9397-08002B2CF9AE}" pid="8" name="Classification">
    <vt:lpwstr>Public</vt:lpwstr>
  </property>
</Properties>
</file>